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258" r:id="rId5"/>
    <p:sldId id="259" r:id="rId6"/>
    <p:sldId id="260" r:id="rId7"/>
    <p:sldId id="261" r:id="rId8"/>
    <p:sldId id="264" r:id="rId9"/>
    <p:sldId id="263" r:id="rId10"/>
    <p:sldId id="265" r:id="rId11"/>
    <p:sldId id="266"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63" d="100"/>
          <a:sy n="163" d="100"/>
        </p:scale>
        <p:origin x="90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de-DE" smtClean="0"/>
              <a:t>Titelmasterformat durch Klicken bearbeiten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p>
            <a:fld id="{1BFF2103-948B-4245-8562-097EA5C00CBF}" type="datetimeFigureOut">
              <a:rPr lang="de-DE" smtClean="0"/>
              <a:t>13.09.2023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C6DF0FF-9AA5-470B-9887-8A665EE7A863}" type="slidenum">
              <a:rPr lang="de-DE" smtClean="0"/>
              <a:t>‹Nr.›</a:t>
            </a:fld>
            <a:endParaRPr lang="de-DE"/>
          </a:p>
        </p:txBody>
      </p:sp>
    </p:spTree>
    <p:extLst>
      <p:ext uri="{BB962C8B-B14F-4D97-AF65-F5344CB8AC3E}">
        <p14:creationId xmlns:p14="http://schemas.microsoft.com/office/powerpoint/2010/main" val="2639610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1BFF2103-948B-4245-8562-097EA5C00CBF}" type="datetimeFigureOut">
              <a:rPr lang="de-DE" smtClean="0"/>
              <a:t>13.09.2023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C6DF0FF-9AA5-470B-9887-8A665EE7A863}" type="slidenum">
              <a:rPr lang="de-DE" smtClean="0"/>
              <a:t>‹Nr.›</a:t>
            </a:fld>
            <a:endParaRPr lang="de-DE"/>
          </a:p>
        </p:txBody>
      </p:sp>
    </p:spTree>
    <p:extLst>
      <p:ext uri="{BB962C8B-B14F-4D97-AF65-F5344CB8AC3E}">
        <p14:creationId xmlns:p14="http://schemas.microsoft.com/office/powerpoint/2010/main" val="548612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1BFF2103-948B-4245-8562-097EA5C00CBF}" type="datetimeFigureOut">
              <a:rPr lang="de-DE" smtClean="0"/>
              <a:t>13.09.2023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C6DF0FF-9AA5-470B-9887-8A665EE7A863}" type="slidenum">
              <a:rPr lang="de-DE" smtClean="0"/>
              <a:t>‹Nr.›</a:t>
            </a:fld>
            <a:endParaRPr lang="de-DE"/>
          </a:p>
        </p:txBody>
      </p:sp>
    </p:spTree>
    <p:extLst>
      <p:ext uri="{BB962C8B-B14F-4D97-AF65-F5344CB8AC3E}">
        <p14:creationId xmlns:p14="http://schemas.microsoft.com/office/powerpoint/2010/main" val="1420061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1BFF2103-948B-4245-8562-097EA5C00CBF}" type="datetimeFigureOut">
              <a:rPr lang="de-DE" smtClean="0"/>
              <a:t>13.09.2023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C6DF0FF-9AA5-470B-9887-8A665EE7A863}" type="slidenum">
              <a:rPr lang="de-DE" smtClean="0"/>
              <a:t>‹Nr.›</a:t>
            </a:fld>
            <a:endParaRPr lang="de-DE"/>
          </a:p>
        </p:txBody>
      </p:sp>
    </p:spTree>
    <p:extLst>
      <p:ext uri="{BB962C8B-B14F-4D97-AF65-F5344CB8AC3E}">
        <p14:creationId xmlns:p14="http://schemas.microsoft.com/office/powerpoint/2010/main" val="1334730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1BFF2103-948B-4245-8562-097EA5C00CBF}" type="datetimeFigureOut">
              <a:rPr lang="de-DE" smtClean="0"/>
              <a:t>13.09.2023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C6DF0FF-9AA5-470B-9887-8A665EE7A863}" type="slidenum">
              <a:rPr lang="de-DE" smtClean="0"/>
              <a:t>‹Nr.›</a:t>
            </a:fld>
            <a:endParaRPr lang="de-DE"/>
          </a:p>
        </p:txBody>
      </p:sp>
    </p:spTree>
    <p:extLst>
      <p:ext uri="{BB962C8B-B14F-4D97-AF65-F5344CB8AC3E}">
        <p14:creationId xmlns:p14="http://schemas.microsoft.com/office/powerpoint/2010/main" val="3095561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1BFF2103-948B-4245-8562-097EA5C00CBF}" type="datetimeFigureOut">
              <a:rPr lang="de-DE" smtClean="0"/>
              <a:t>13.09.2023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FC6DF0FF-9AA5-470B-9887-8A665EE7A863}" type="slidenum">
              <a:rPr lang="de-DE" smtClean="0"/>
              <a:t>‹Nr.›</a:t>
            </a:fld>
            <a:endParaRPr lang="de-DE"/>
          </a:p>
        </p:txBody>
      </p:sp>
    </p:spTree>
    <p:extLst>
      <p:ext uri="{BB962C8B-B14F-4D97-AF65-F5344CB8AC3E}">
        <p14:creationId xmlns:p14="http://schemas.microsoft.com/office/powerpoint/2010/main" val="490961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Content Placeholder 3"/>
          <p:cNvSpPr>
            <a:spLocks noGrp="1"/>
          </p:cNvSpPr>
          <p:nvPr>
            <p:ph sz="half" idx="2"/>
          </p:nvPr>
        </p:nvSpPr>
        <p:spPr>
          <a:xfrm>
            <a:off x="629842" y="2505075"/>
            <a:ext cx="3868340" cy="368458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6" name="Content Placeholder 5"/>
          <p:cNvSpPr>
            <a:spLocks noGrp="1"/>
          </p:cNvSpPr>
          <p:nvPr>
            <p:ph sz="quarter" idx="4"/>
          </p:nvPr>
        </p:nvSpPr>
        <p:spPr>
          <a:xfrm>
            <a:off x="4629150" y="2505075"/>
            <a:ext cx="3887391" cy="368458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1BFF2103-948B-4245-8562-097EA5C00CBF}" type="datetimeFigureOut">
              <a:rPr lang="de-DE" smtClean="0"/>
              <a:t>13.09.2023</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FC6DF0FF-9AA5-470B-9887-8A665EE7A863}" type="slidenum">
              <a:rPr lang="de-DE" smtClean="0"/>
              <a:t>‹Nr.›</a:t>
            </a:fld>
            <a:endParaRPr lang="de-DE"/>
          </a:p>
        </p:txBody>
      </p:sp>
    </p:spTree>
    <p:extLst>
      <p:ext uri="{BB962C8B-B14F-4D97-AF65-F5344CB8AC3E}">
        <p14:creationId xmlns:p14="http://schemas.microsoft.com/office/powerpoint/2010/main" val="1178688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1BFF2103-948B-4245-8562-097EA5C00CBF}" type="datetimeFigureOut">
              <a:rPr lang="de-DE" smtClean="0"/>
              <a:t>13.09.2023</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FC6DF0FF-9AA5-470B-9887-8A665EE7A863}" type="slidenum">
              <a:rPr lang="de-DE" smtClean="0"/>
              <a:t>‹Nr.›</a:t>
            </a:fld>
            <a:endParaRPr lang="de-DE"/>
          </a:p>
        </p:txBody>
      </p:sp>
    </p:spTree>
    <p:extLst>
      <p:ext uri="{BB962C8B-B14F-4D97-AF65-F5344CB8AC3E}">
        <p14:creationId xmlns:p14="http://schemas.microsoft.com/office/powerpoint/2010/main" val="2177467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FF2103-948B-4245-8562-097EA5C00CBF}" type="datetimeFigureOut">
              <a:rPr lang="de-DE" smtClean="0"/>
              <a:t>13.09.2023</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FC6DF0FF-9AA5-470B-9887-8A665EE7A863}" type="slidenum">
              <a:rPr lang="de-DE" smtClean="0"/>
              <a:t>‹Nr.›</a:t>
            </a:fld>
            <a:endParaRPr lang="de-DE"/>
          </a:p>
        </p:txBody>
      </p:sp>
    </p:spTree>
    <p:extLst>
      <p:ext uri="{BB962C8B-B14F-4D97-AF65-F5344CB8AC3E}">
        <p14:creationId xmlns:p14="http://schemas.microsoft.com/office/powerpoint/2010/main" val="651020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de-DE" smtClean="0"/>
              <a:t>Titelmasterformat durch Klicken bearbeiten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1BFF2103-948B-4245-8562-097EA5C00CBF}" type="datetimeFigureOut">
              <a:rPr lang="de-DE" smtClean="0"/>
              <a:t>13.09.2023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FC6DF0FF-9AA5-470B-9887-8A665EE7A863}" type="slidenum">
              <a:rPr lang="de-DE" smtClean="0"/>
              <a:t>‹Nr.›</a:t>
            </a:fld>
            <a:endParaRPr lang="de-DE"/>
          </a:p>
        </p:txBody>
      </p:sp>
    </p:spTree>
    <p:extLst>
      <p:ext uri="{BB962C8B-B14F-4D97-AF65-F5344CB8AC3E}">
        <p14:creationId xmlns:p14="http://schemas.microsoft.com/office/powerpoint/2010/main" val="2958198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1BFF2103-948B-4245-8562-097EA5C00CBF}" type="datetimeFigureOut">
              <a:rPr lang="de-DE" smtClean="0"/>
              <a:t>13.09.2023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FC6DF0FF-9AA5-470B-9887-8A665EE7A863}" type="slidenum">
              <a:rPr lang="de-DE" smtClean="0"/>
              <a:t>‹Nr.›</a:t>
            </a:fld>
            <a:endParaRPr lang="de-DE"/>
          </a:p>
        </p:txBody>
      </p:sp>
    </p:spTree>
    <p:extLst>
      <p:ext uri="{BB962C8B-B14F-4D97-AF65-F5344CB8AC3E}">
        <p14:creationId xmlns:p14="http://schemas.microsoft.com/office/powerpoint/2010/main" val="43439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F2103-948B-4245-8562-097EA5C00CBF}" type="datetimeFigureOut">
              <a:rPr lang="de-DE" smtClean="0"/>
              <a:t>13.09.2023</a:t>
            </a:fld>
            <a:endParaRPr lang="de-D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6DF0FF-9AA5-470B-9887-8A665EE7A863}" type="slidenum">
              <a:rPr lang="de-DE" smtClean="0"/>
              <a:t>‹Nr.›</a:t>
            </a:fld>
            <a:endParaRPr lang="de-DE"/>
          </a:p>
        </p:txBody>
      </p:sp>
    </p:spTree>
    <p:extLst>
      <p:ext uri="{BB962C8B-B14F-4D97-AF65-F5344CB8AC3E}">
        <p14:creationId xmlns:p14="http://schemas.microsoft.com/office/powerpoint/2010/main" val="17377092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642395" y="613458"/>
            <a:ext cx="8032830" cy="1077218"/>
          </a:xfrm>
          <a:prstGeom prst="rect">
            <a:avLst/>
          </a:prstGeom>
          <a:noFill/>
        </p:spPr>
        <p:txBody>
          <a:bodyPr wrap="square" rtlCol="0">
            <a:spAutoFit/>
          </a:bodyPr>
          <a:lstStyle/>
          <a:p>
            <a:pPr algn="ctr"/>
            <a:r>
              <a:rPr lang="en-US" sz="3200" b="1" dirty="0" smtClean="0"/>
              <a:t>Medical image classification with Convolutional Neural Networks (CNNs)</a:t>
            </a:r>
            <a:endParaRPr lang="en-US" sz="3200" b="1" dirty="0"/>
          </a:p>
        </p:txBody>
      </p:sp>
    </p:spTree>
    <p:extLst>
      <p:ext uri="{BB962C8B-B14F-4D97-AF65-F5344CB8AC3E}">
        <p14:creationId xmlns:p14="http://schemas.microsoft.com/office/powerpoint/2010/main" val="3232951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21534" y="133109"/>
            <a:ext cx="8900932" cy="523220"/>
          </a:xfrm>
          <a:prstGeom prst="rect">
            <a:avLst/>
          </a:prstGeom>
          <a:noFill/>
        </p:spPr>
        <p:txBody>
          <a:bodyPr wrap="square" rtlCol="0">
            <a:spAutoFit/>
          </a:bodyPr>
          <a:lstStyle/>
          <a:p>
            <a:pPr algn="ctr"/>
            <a:r>
              <a:rPr lang="en-US" sz="2800" dirty="0" smtClean="0"/>
              <a:t>WT1 vs. WT2</a:t>
            </a:r>
            <a:endParaRPr lang="en-US" sz="2800" dirty="0"/>
          </a:p>
        </p:txBody>
      </p:sp>
      <p:sp>
        <p:nvSpPr>
          <p:cNvPr id="13" name="Textfeld 12"/>
          <p:cNvSpPr txBox="1"/>
          <p:nvPr/>
        </p:nvSpPr>
        <p:spPr>
          <a:xfrm>
            <a:off x="0" y="676574"/>
            <a:ext cx="843501" cy="523220"/>
          </a:xfrm>
          <a:prstGeom prst="rect">
            <a:avLst/>
          </a:prstGeom>
          <a:noFill/>
        </p:spPr>
        <p:txBody>
          <a:bodyPr wrap="none" rtlCol="0">
            <a:spAutoFit/>
          </a:bodyPr>
          <a:lstStyle/>
          <a:p>
            <a:r>
              <a:rPr lang="de-DE" sz="1400" dirty="0" err="1" smtClean="0"/>
              <a:t>seed</a:t>
            </a:r>
            <a:r>
              <a:rPr lang="de-DE" sz="1400" dirty="0" smtClean="0"/>
              <a:t> 222</a:t>
            </a:r>
          </a:p>
          <a:p>
            <a:r>
              <a:rPr lang="de-DE" sz="1400" dirty="0" err="1" smtClean="0"/>
              <a:t>acc</a:t>
            </a:r>
            <a:r>
              <a:rPr lang="de-DE" sz="1400" dirty="0" smtClean="0"/>
              <a:t>: 45%</a:t>
            </a:r>
            <a:endParaRPr lang="de-DE" sz="1400" dirty="0"/>
          </a:p>
        </p:txBody>
      </p:sp>
      <p:sp>
        <p:nvSpPr>
          <p:cNvPr id="14" name="Textfeld 13"/>
          <p:cNvSpPr txBox="1"/>
          <p:nvPr/>
        </p:nvSpPr>
        <p:spPr>
          <a:xfrm>
            <a:off x="-1" y="2751347"/>
            <a:ext cx="843501" cy="523220"/>
          </a:xfrm>
          <a:prstGeom prst="rect">
            <a:avLst/>
          </a:prstGeom>
          <a:noFill/>
        </p:spPr>
        <p:txBody>
          <a:bodyPr wrap="none" rtlCol="0">
            <a:spAutoFit/>
          </a:bodyPr>
          <a:lstStyle/>
          <a:p>
            <a:r>
              <a:rPr lang="de-DE" sz="1400" dirty="0" err="1" smtClean="0"/>
              <a:t>seed</a:t>
            </a:r>
            <a:r>
              <a:rPr lang="de-DE" sz="1400" dirty="0" smtClean="0"/>
              <a:t> 333</a:t>
            </a:r>
          </a:p>
          <a:p>
            <a:r>
              <a:rPr lang="de-DE" sz="1400" dirty="0" err="1" smtClean="0"/>
              <a:t>acc</a:t>
            </a:r>
            <a:r>
              <a:rPr lang="de-DE" sz="1400" dirty="0" smtClean="0"/>
              <a:t>: 53%</a:t>
            </a:r>
            <a:endParaRPr lang="de-DE" sz="1400" dirty="0"/>
          </a:p>
        </p:txBody>
      </p:sp>
      <p:sp>
        <p:nvSpPr>
          <p:cNvPr id="15" name="Textfeld 14"/>
          <p:cNvSpPr txBox="1"/>
          <p:nvPr/>
        </p:nvSpPr>
        <p:spPr>
          <a:xfrm>
            <a:off x="-2" y="4860842"/>
            <a:ext cx="843501" cy="523220"/>
          </a:xfrm>
          <a:prstGeom prst="rect">
            <a:avLst/>
          </a:prstGeom>
          <a:noFill/>
        </p:spPr>
        <p:txBody>
          <a:bodyPr wrap="none" rtlCol="0">
            <a:spAutoFit/>
          </a:bodyPr>
          <a:lstStyle/>
          <a:p>
            <a:r>
              <a:rPr lang="de-DE" sz="1400" dirty="0" err="1" smtClean="0"/>
              <a:t>seed</a:t>
            </a:r>
            <a:r>
              <a:rPr lang="de-DE" sz="1400" dirty="0" smtClean="0"/>
              <a:t> 111</a:t>
            </a:r>
          </a:p>
          <a:p>
            <a:r>
              <a:rPr lang="de-DE" sz="1400" dirty="0" err="1" smtClean="0"/>
              <a:t>acc</a:t>
            </a:r>
            <a:r>
              <a:rPr lang="de-DE" sz="1400" dirty="0" smtClean="0"/>
              <a:t>: 53%</a:t>
            </a:r>
            <a:endParaRPr lang="de-DE" sz="1400" dirty="0"/>
          </a:p>
        </p:txBody>
      </p:sp>
      <p:sp>
        <p:nvSpPr>
          <p:cNvPr id="16" name="Textfeld 15"/>
          <p:cNvSpPr txBox="1"/>
          <p:nvPr/>
        </p:nvSpPr>
        <p:spPr>
          <a:xfrm>
            <a:off x="4546673" y="676574"/>
            <a:ext cx="843501" cy="523220"/>
          </a:xfrm>
          <a:prstGeom prst="rect">
            <a:avLst/>
          </a:prstGeom>
          <a:noFill/>
        </p:spPr>
        <p:txBody>
          <a:bodyPr wrap="none" rtlCol="0">
            <a:spAutoFit/>
          </a:bodyPr>
          <a:lstStyle/>
          <a:p>
            <a:r>
              <a:rPr lang="de-DE" sz="1400" dirty="0" err="1" smtClean="0"/>
              <a:t>seed</a:t>
            </a:r>
            <a:r>
              <a:rPr lang="de-DE" sz="1400" dirty="0" smtClean="0"/>
              <a:t> 444</a:t>
            </a:r>
          </a:p>
          <a:p>
            <a:r>
              <a:rPr lang="de-DE" sz="1400" dirty="0" err="1" smtClean="0"/>
              <a:t>acc</a:t>
            </a:r>
            <a:r>
              <a:rPr lang="de-DE" sz="1400" dirty="0" smtClean="0"/>
              <a:t>: 41%</a:t>
            </a:r>
            <a:endParaRPr lang="de-DE" sz="1400" dirty="0"/>
          </a:p>
        </p:txBody>
      </p:sp>
      <p:sp>
        <p:nvSpPr>
          <p:cNvPr id="17" name="Textfeld 16"/>
          <p:cNvSpPr txBox="1"/>
          <p:nvPr/>
        </p:nvSpPr>
        <p:spPr>
          <a:xfrm>
            <a:off x="4529311" y="2751347"/>
            <a:ext cx="843501" cy="523220"/>
          </a:xfrm>
          <a:prstGeom prst="rect">
            <a:avLst/>
          </a:prstGeom>
          <a:noFill/>
        </p:spPr>
        <p:txBody>
          <a:bodyPr wrap="none" rtlCol="0">
            <a:spAutoFit/>
          </a:bodyPr>
          <a:lstStyle/>
          <a:p>
            <a:r>
              <a:rPr lang="de-DE" sz="1400" dirty="0" err="1" smtClean="0"/>
              <a:t>seed</a:t>
            </a:r>
            <a:r>
              <a:rPr lang="de-DE" sz="1400" dirty="0" smtClean="0"/>
              <a:t> 123</a:t>
            </a:r>
          </a:p>
          <a:p>
            <a:r>
              <a:rPr lang="de-DE" sz="1400" dirty="0" err="1" smtClean="0"/>
              <a:t>acc</a:t>
            </a:r>
            <a:r>
              <a:rPr lang="de-DE" sz="1400" dirty="0" smtClean="0"/>
              <a:t>: 32%</a:t>
            </a:r>
            <a:endParaRPr lang="de-DE" sz="1400" dirty="0"/>
          </a:p>
        </p:txBody>
      </p:sp>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l="9051" t="7279" r="9494" b="6139"/>
          <a:stretch/>
        </p:blipFill>
        <p:spPr>
          <a:xfrm>
            <a:off x="775519" y="653425"/>
            <a:ext cx="3724130" cy="1979269"/>
          </a:xfrm>
          <a:prstGeom prst="rect">
            <a:avLst/>
          </a:prstGeom>
        </p:spPr>
      </p:pic>
      <p:pic>
        <p:nvPicPr>
          <p:cNvPr id="4" name="Grafik 3"/>
          <p:cNvPicPr>
            <a:picLocks noChangeAspect="1"/>
          </p:cNvPicPr>
          <p:nvPr/>
        </p:nvPicPr>
        <p:blipFill rotWithShape="1">
          <a:blip r:embed="rId3">
            <a:extLst>
              <a:ext uri="{28A0092B-C50C-407E-A947-70E740481C1C}">
                <a14:useLocalDpi xmlns:a14="http://schemas.microsoft.com/office/drawing/2010/main" val="0"/>
              </a:ext>
            </a:extLst>
          </a:blip>
          <a:srcRect l="9114" t="7025" r="9430" b="5886"/>
          <a:stretch/>
        </p:blipFill>
        <p:spPr>
          <a:xfrm>
            <a:off x="783349" y="2718320"/>
            <a:ext cx="3724176" cy="1990859"/>
          </a:xfrm>
          <a:prstGeom prst="rect">
            <a:avLst/>
          </a:prstGeom>
        </p:spPr>
      </p:pic>
      <p:pic>
        <p:nvPicPr>
          <p:cNvPr id="5" name="Grafik 4"/>
          <p:cNvPicPr>
            <a:picLocks noChangeAspect="1"/>
          </p:cNvPicPr>
          <p:nvPr/>
        </p:nvPicPr>
        <p:blipFill rotWithShape="1">
          <a:blip r:embed="rId4">
            <a:extLst>
              <a:ext uri="{28A0092B-C50C-407E-A947-70E740481C1C}">
                <a14:useLocalDpi xmlns:a14="http://schemas.microsoft.com/office/drawing/2010/main" val="0"/>
              </a:ext>
            </a:extLst>
          </a:blip>
          <a:srcRect l="9114" t="6899" r="9240" b="5633"/>
          <a:stretch/>
        </p:blipFill>
        <p:spPr>
          <a:xfrm>
            <a:off x="783349" y="4826120"/>
            <a:ext cx="3732863" cy="1999523"/>
          </a:xfrm>
          <a:prstGeom prst="rect">
            <a:avLst/>
          </a:prstGeom>
        </p:spPr>
      </p:pic>
      <p:pic>
        <p:nvPicPr>
          <p:cNvPr id="6" name="Grafik 5"/>
          <p:cNvPicPr>
            <a:picLocks noChangeAspect="1"/>
          </p:cNvPicPr>
          <p:nvPr/>
        </p:nvPicPr>
        <p:blipFill rotWithShape="1">
          <a:blip r:embed="rId5">
            <a:extLst>
              <a:ext uri="{28A0092B-C50C-407E-A947-70E740481C1C}">
                <a14:useLocalDpi xmlns:a14="http://schemas.microsoft.com/office/drawing/2010/main" val="0"/>
              </a:ext>
            </a:extLst>
          </a:blip>
          <a:srcRect l="9177" t="7152" r="9240" b="6013"/>
          <a:stretch/>
        </p:blipFill>
        <p:spPr>
          <a:xfrm>
            <a:off x="5341751" y="645394"/>
            <a:ext cx="3729982" cy="1985052"/>
          </a:xfrm>
          <a:prstGeom prst="rect">
            <a:avLst/>
          </a:prstGeom>
        </p:spPr>
      </p:pic>
      <p:sp>
        <p:nvSpPr>
          <p:cNvPr id="18" name="Textfeld 17"/>
          <p:cNvSpPr txBox="1"/>
          <p:nvPr/>
        </p:nvSpPr>
        <p:spPr>
          <a:xfrm>
            <a:off x="5492189" y="5943078"/>
            <a:ext cx="3530277" cy="738664"/>
          </a:xfrm>
          <a:prstGeom prst="rect">
            <a:avLst/>
          </a:prstGeom>
          <a:noFill/>
          <a:ln>
            <a:solidFill>
              <a:schemeClr val="tx1"/>
            </a:solidFill>
          </a:ln>
        </p:spPr>
        <p:txBody>
          <a:bodyPr wrap="square" rtlCol="0">
            <a:spAutoFit/>
          </a:bodyPr>
          <a:lstStyle/>
          <a:p>
            <a:r>
              <a:rPr lang="en-US" sz="1400" dirty="0" smtClean="0"/>
              <a:t>Experiments were performed without early stopping and without learning rate scheduler with a constant </a:t>
            </a:r>
            <a:r>
              <a:rPr lang="en-US" sz="1400" dirty="0" err="1" smtClean="0"/>
              <a:t>lr</a:t>
            </a:r>
            <a:r>
              <a:rPr lang="en-US" sz="1400" dirty="0" smtClean="0"/>
              <a:t> of 0.00001</a:t>
            </a:r>
            <a:endParaRPr lang="en-US" sz="1400" dirty="0"/>
          </a:p>
        </p:txBody>
      </p:sp>
      <p:pic>
        <p:nvPicPr>
          <p:cNvPr id="22" name="Grafik 21"/>
          <p:cNvPicPr>
            <a:picLocks noChangeAspect="1"/>
          </p:cNvPicPr>
          <p:nvPr/>
        </p:nvPicPr>
        <p:blipFill rotWithShape="1">
          <a:blip r:embed="rId6">
            <a:extLst>
              <a:ext uri="{28A0092B-C50C-407E-A947-70E740481C1C}">
                <a14:useLocalDpi xmlns:a14="http://schemas.microsoft.com/office/drawing/2010/main" val="0"/>
              </a:ext>
            </a:extLst>
          </a:blip>
          <a:srcRect l="9164" t="7227" r="9363" b="5886"/>
          <a:stretch/>
        </p:blipFill>
        <p:spPr>
          <a:xfrm>
            <a:off x="5346780" y="2751347"/>
            <a:ext cx="3724953" cy="1986241"/>
          </a:xfrm>
          <a:prstGeom prst="rect">
            <a:avLst/>
          </a:prstGeom>
        </p:spPr>
      </p:pic>
    </p:spTree>
    <p:extLst>
      <p:ext uri="{BB962C8B-B14F-4D97-AF65-F5344CB8AC3E}">
        <p14:creationId xmlns:p14="http://schemas.microsoft.com/office/powerpoint/2010/main" val="1675199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21534" y="133109"/>
            <a:ext cx="8900932" cy="523220"/>
          </a:xfrm>
          <a:prstGeom prst="rect">
            <a:avLst/>
          </a:prstGeom>
          <a:noFill/>
        </p:spPr>
        <p:txBody>
          <a:bodyPr wrap="square" rtlCol="0">
            <a:spAutoFit/>
          </a:bodyPr>
          <a:lstStyle/>
          <a:p>
            <a:pPr algn="ctr"/>
            <a:r>
              <a:rPr lang="en-US" sz="2800" dirty="0" smtClean="0"/>
              <a:t>KO1 vs. KO2</a:t>
            </a:r>
            <a:endParaRPr lang="en-US" sz="2800" dirty="0"/>
          </a:p>
        </p:txBody>
      </p:sp>
      <p:sp>
        <p:nvSpPr>
          <p:cNvPr id="13" name="Textfeld 12"/>
          <p:cNvSpPr txBox="1"/>
          <p:nvPr/>
        </p:nvSpPr>
        <p:spPr>
          <a:xfrm>
            <a:off x="0" y="676574"/>
            <a:ext cx="843501" cy="523220"/>
          </a:xfrm>
          <a:prstGeom prst="rect">
            <a:avLst/>
          </a:prstGeom>
          <a:noFill/>
        </p:spPr>
        <p:txBody>
          <a:bodyPr wrap="none" rtlCol="0">
            <a:spAutoFit/>
          </a:bodyPr>
          <a:lstStyle/>
          <a:p>
            <a:r>
              <a:rPr lang="de-DE" sz="1400" dirty="0" err="1" smtClean="0"/>
              <a:t>seed</a:t>
            </a:r>
            <a:r>
              <a:rPr lang="de-DE" sz="1400" dirty="0" smtClean="0"/>
              <a:t> 222</a:t>
            </a:r>
          </a:p>
          <a:p>
            <a:r>
              <a:rPr lang="de-DE" sz="1400" dirty="0" err="1" smtClean="0"/>
              <a:t>acc</a:t>
            </a:r>
            <a:r>
              <a:rPr lang="de-DE" sz="1400" dirty="0" smtClean="0"/>
              <a:t>: 42%</a:t>
            </a:r>
            <a:endParaRPr lang="de-DE" sz="1400" dirty="0"/>
          </a:p>
        </p:txBody>
      </p:sp>
      <p:sp>
        <p:nvSpPr>
          <p:cNvPr id="14" name="Textfeld 13"/>
          <p:cNvSpPr txBox="1"/>
          <p:nvPr/>
        </p:nvSpPr>
        <p:spPr>
          <a:xfrm>
            <a:off x="-1" y="2751347"/>
            <a:ext cx="843501" cy="523220"/>
          </a:xfrm>
          <a:prstGeom prst="rect">
            <a:avLst/>
          </a:prstGeom>
          <a:noFill/>
        </p:spPr>
        <p:txBody>
          <a:bodyPr wrap="none" rtlCol="0">
            <a:spAutoFit/>
          </a:bodyPr>
          <a:lstStyle/>
          <a:p>
            <a:r>
              <a:rPr lang="de-DE" sz="1400" dirty="0" err="1" smtClean="0"/>
              <a:t>seed</a:t>
            </a:r>
            <a:r>
              <a:rPr lang="de-DE" sz="1400" dirty="0" smtClean="0"/>
              <a:t> 333</a:t>
            </a:r>
          </a:p>
          <a:p>
            <a:r>
              <a:rPr lang="de-DE" sz="1400" dirty="0" err="1" smtClean="0"/>
              <a:t>acc</a:t>
            </a:r>
            <a:r>
              <a:rPr lang="de-DE" sz="1400" dirty="0" smtClean="0"/>
              <a:t>: 58%</a:t>
            </a:r>
            <a:endParaRPr lang="de-DE" sz="1400" dirty="0"/>
          </a:p>
        </p:txBody>
      </p:sp>
      <p:sp>
        <p:nvSpPr>
          <p:cNvPr id="15" name="Textfeld 14"/>
          <p:cNvSpPr txBox="1"/>
          <p:nvPr/>
        </p:nvSpPr>
        <p:spPr>
          <a:xfrm>
            <a:off x="-2" y="4808759"/>
            <a:ext cx="843501" cy="523220"/>
          </a:xfrm>
          <a:prstGeom prst="rect">
            <a:avLst/>
          </a:prstGeom>
          <a:noFill/>
        </p:spPr>
        <p:txBody>
          <a:bodyPr wrap="none" rtlCol="0">
            <a:spAutoFit/>
          </a:bodyPr>
          <a:lstStyle/>
          <a:p>
            <a:r>
              <a:rPr lang="de-DE" sz="1400" dirty="0" err="1" smtClean="0"/>
              <a:t>seed</a:t>
            </a:r>
            <a:r>
              <a:rPr lang="de-DE" sz="1400" dirty="0" smtClean="0"/>
              <a:t> 111</a:t>
            </a:r>
          </a:p>
          <a:p>
            <a:r>
              <a:rPr lang="de-DE" sz="1400" dirty="0" err="1" smtClean="0"/>
              <a:t>acc</a:t>
            </a:r>
            <a:r>
              <a:rPr lang="de-DE" sz="1400" dirty="0" smtClean="0"/>
              <a:t>: 48%</a:t>
            </a:r>
            <a:endParaRPr lang="de-DE" sz="1400" dirty="0"/>
          </a:p>
        </p:txBody>
      </p:sp>
      <p:sp>
        <p:nvSpPr>
          <p:cNvPr id="16" name="Textfeld 15"/>
          <p:cNvSpPr txBox="1"/>
          <p:nvPr/>
        </p:nvSpPr>
        <p:spPr>
          <a:xfrm>
            <a:off x="4540886" y="676574"/>
            <a:ext cx="843501" cy="523220"/>
          </a:xfrm>
          <a:prstGeom prst="rect">
            <a:avLst/>
          </a:prstGeom>
          <a:noFill/>
        </p:spPr>
        <p:txBody>
          <a:bodyPr wrap="none" rtlCol="0">
            <a:spAutoFit/>
          </a:bodyPr>
          <a:lstStyle/>
          <a:p>
            <a:r>
              <a:rPr lang="de-DE" sz="1400" dirty="0" err="1" smtClean="0"/>
              <a:t>seed</a:t>
            </a:r>
            <a:r>
              <a:rPr lang="de-DE" sz="1400" dirty="0" smtClean="0"/>
              <a:t> 444</a:t>
            </a:r>
          </a:p>
          <a:p>
            <a:r>
              <a:rPr lang="de-DE" sz="1400" dirty="0" err="1" smtClean="0"/>
              <a:t>acc</a:t>
            </a:r>
            <a:r>
              <a:rPr lang="de-DE" sz="1400" dirty="0" smtClean="0"/>
              <a:t>: 53%</a:t>
            </a:r>
            <a:endParaRPr lang="de-DE" sz="1400" dirty="0"/>
          </a:p>
        </p:txBody>
      </p:sp>
      <p:sp>
        <p:nvSpPr>
          <p:cNvPr id="17" name="Textfeld 16"/>
          <p:cNvSpPr txBox="1"/>
          <p:nvPr/>
        </p:nvSpPr>
        <p:spPr>
          <a:xfrm>
            <a:off x="4523524" y="2751347"/>
            <a:ext cx="843501" cy="523220"/>
          </a:xfrm>
          <a:prstGeom prst="rect">
            <a:avLst/>
          </a:prstGeom>
          <a:noFill/>
        </p:spPr>
        <p:txBody>
          <a:bodyPr wrap="none" rtlCol="0">
            <a:spAutoFit/>
          </a:bodyPr>
          <a:lstStyle/>
          <a:p>
            <a:r>
              <a:rPr lang="de-DE" sz="1400" dirty="0" err="1" smtClean="0"/>
              <a:t>seed</a:t>
            </a:r>
            <a:r>
              <a:rPr lang="de-DE" sz="1400" dirty="0" smtClean="0"/>
              <a:t> 123</a:t>
            </a:r>
          </a:p>
          <a:p>
            <a:r>
              <a:rPr lang="de-DE" sz="1400" dirty="0" err="1" smtClean="0"/>
              <a:t>acc</a:t>
            </a:r>
            <a:r>
              <a:rPr lang="de-DE" sz="1400" dirty="0" smtClean="0"/>
              <a:t>: 32%</a:t>
            </a:r>
            <a:endParaRPr lang="de-DE" sz="1400" dirty="0"/>
          </a:p>
        </p:txBody>
      </p:sp>
      <p:sp>
        <p:nvSpPr>
          <p:cNvPr id="19" name="Textfeld 18"/>
          <p:cNvSpPr txBox="1"/>
          <p:nvPr/>
        </p:nvSpPr>
        <p:spPr>
          <a:xfrm>
            <a:off x="5492189" y="5943078"/>
            <a:ext cx="3530277" cy="738664"/>
          </a:xfrm>
          <a:prstGeom prst="rect">
            <a:avLst/>
          </a:prstGeom>
          <a:noFill/>
          <a:ln>
            <a:solidFill>
              <a:schemeClr val="tx1"/>
            </a:solidFill>
          </a:ln>
        </p:spPr>
        <p:txBody>
          <a:bodyPr wrap="square" rtlCol="0">
            <a:spAutoFit/>
          </a:bodyPr>
          <a:lstStyle/>
          <a:p>
            <a:r>
              <a:rPr lang="en-US" sz="1400" dirty="0" smtClean="0"/>
              <a:t>Experiments were performed without early stopping and without learning rate scheduler with a constant </a:t>
            </a:r>
            <a:r>
              <a:rPr lang="en-US" sz="1400" dirty="0" err="1" smtClean="0"/>
              <a:t>lr</a:t>
            </a:r>
            <a:r>
              <a:rPr lang="en-US" sz="1400" dirty="0" smtClean="0"/>
              <a:t> of 0.00001</a:t>
            </a:r>
            <a:endParaRPr lang="en-US" sz="1400" dirty="0"/>
          </a:p>
        </p:txBody>
      </p:sp>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l="9231" t="7436" r="9358" b="6025"/>
          <a:stretch/>
        </p:blipFill>
        <p:spPr>
          <a:xfrm>
            <a:off x="5353273" y="2709656"/>
            <a:ext cx="3722118" cy="1978286"/>
          </a:xfrm>
          <a:prstGeom prst="rect">
            <a:avLst/>
          </a:prstGeom>
        </p:spPr>
      </p:pic>
      <p:pic>
        <p:nvPicPr>
          <p:cNvPr id="4" name="Grafik 3"/>
          <p:cNvPicPr>
            <a:picLocks noChangeAspect="1"/>
          </p:cNvPicPr>
          <p:nvPr/>
        </p:nvPicPr>
        <p:blipFill rotWithShape="1">
          <a:blip r:embed="rId3">
            <a:extLst>
              <a:ext uri="{28A0092B-C50C-407E-A947-70E740481C1C}">
                <a14:useLocalDpi xmlns:a14="http://schemas.microsoft.com/office/drawing/2010/main" val="0"/>
              </a:ext>
            </a:extLst>
          </a:blip>
          <a:srcRect l="9102" t="7051" r="9486" b="6026"/>
          <a:stretch/>
        </p:blipFill>
        <p:spPr>
          <a:xfrm>
            <a:off x="801360" y="655323"/>
            <a:ext cx="3722164" cy="1987064"/>
          </a:xfrm>
          <a:prstGeom prst="rect">
            <a:avLst/>
          </a:prstGeom>
        </p:spPr>
      </p:pic>
      <p:pic>
        <p:nvPicPr>
          <p:cNvPr id="5" name="Grafik 4"/>
          <p:cNvPicPr>
            <a:picLocks noChangeAspect="1"/>
          </p:cNvPicPr>
          <p:nvPr/>
        </p:nvPicPr>
        <p:blipFill rotWithShape="1">
          <a:blip r:embed="rId4">
            <a:extLst>
              <a:ext uri="{28A0092B-C50C-407E-A947-70E740481C1C}">
                <a14:useLocalDpi xmlns:a14="http://schemas.microsoft.com/office/drawing/2010/main" val="0"/>
              </a:ext>
            </a:extLst>
          </a:blip>
          <a:srcRect l="9102" t="7179" r="9358" b="5897"/>
          <a:stretch/>
        </p:blipFill>
        <p:spPr>
          <a:xfrm>
            <a:off x="781280" y="4776448"/>
            <a:ext cx="3728016" cy="1987087"/>
          </a:xfrm>
          <a:prstGeom prst="rect">
            <a:avLst/>
          </a:prstGeom>
        </p:spPr>
      </p:pic>
      <p:pic>
        <p:nvPicPr>
          <p:cNvPr id="6" name="Grafik 5"/>
          <p:cNvPicPr>
            <a:picLocks noChangeAspect="1"/>
          </p:cNvPicPr>
          <p:nvPr/>
        </p:nvPicPr>
        <p:blipFill rotWithShape="1">
          <a:blip r:embed="rId5">
            <a:extLst>
              <a:ext uri="{28A0092B-C50C-407E-A947-70E740481C1C}">
                <a14:useLocalDpi xmlns:a14="http://schemas.microsoft.com/office/drawing/2010/main" val="0"/>
              </a:ext>
            </a:extLst>
          </a:blip>
          <a:srcRect l="9102" t="6923" r="9423" b="5641"/>
          <a:stretch/>
        </p:blipFill>
        <p:spPr>
          <a:xfrm>
            <a:off x="781280" y="2709656"/>
            <a:ext cx="3725045" cy="1998791"/>
          </a:xfrm>
          <a:prstGeom prst="rect">
            <a:avLst/>
          </a:prstGeom>
        </p:spPr>
      </p:pic>
      <p:pic>
        <p:nvPicPr>
          <p:cNvPr id="7" name="Grafik 6"/>
          <p:cNvPicPr>
            <a:picLocks noChangeAspect="1"/>
          </p:cNvPicPr>
          <p:nvPr/>
        </p:nvPicPr>
        <p:blipFill rotWithShape="1">
          <a:blip r:embed="rId6">
            <a:extLst>
              <a:ext uri="{28A0092B-C50C-407E-A947-70E740481C1C}">
                <a14:useLocalDpi xmlns:a14="http://schemas.microsoft.com/office/drawing/2010/main" val="0"/>
              </a:ext>
            </a:extLst>
          </a:blip>
          <a:srcRect l="9038" t="7179" r="9359" b="5769"/>
          <a:stretch/>
        </p:blipFill>
        <p:spPr>
          <a:xfrm>
            <a:off x="5344494" y="652374"/>
            <a:ext cx="3730897" cy="1990013"/>
          </a:xfrm>
          <a:prstGeom prst="rect">
            <a:avLst/>
          </a:prstGeom>
        </p:spPr>
      </p:pic>
    </p:spTree>
    <p:extLst>
      <p:ext uri="{BB962C8B-B14F-4D97-AF65-F5344CB8AC3E}">
        <p14:creationId xmlns:p14="http://schemas.microsoft.com/office/powerpoint/2010/main" val="472114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21534" y="133109"/>
            <a:ext cx="8900932" cy="523220"/>
          </a:xfrm>
          <a:prstGeom prst="rect">
            <a:avLst/>
          </a:prstGeom>
          <a:noFill/>
        </p:spPr>
        <p:txBody>
          <a:bodyPr wrap="square" rtlCol="0">
            <a:spAutoFit/>
          </a:bodyPr>
          <a:lstStyle/>
          <a:p>
            <a:pPr algn="ctr"/>
            <a:r>
              <a:rPr lang="en-US" sz="2800" dirty="0" smtClean="0"/>
              <a:t>Images for classification</a:t>
            </a:r>
            <a:endParaRPr lang="en-US" sz="2800" dirty="0"/>
          </a:p>
        </p:txBody>
      </p:sp>
      <p:sp>
        <p:nvSpPr>
          <p:cNvPr id="3" name="Textfeld 2"/>
          <p:cNvSpPr txBox="1"/>
          <p:nvPr/>
        </p:nvSpPr>
        <p:spPr>
          <a:xfrm>
            <a:off x="283580" y="827590"/>
            <a:ext cx="8628926" cy="2585323"/>
          </a:xfrm>
          <a:prstGeom prst="rect">
            <a:avLst/>
          </a:prstGeom>
          <a:noFill/>
        </p:spPr>
        <p:txBody>
          <a:bodyPr wrap="square" rtlCol="0">
            <a:spAutoFit/>
          </a:bodyPr>
          <a:lstStyle/>
          <a:p>
            <a:pPr marL="179388" indent="-179388">
              <a:buFont typeface="Arial" panose="020B0604020202020204" pitchFamily="34" charset="0"/>
              <a:buChar char="•"/>
            </a:pPr>
            <a:r>
              <a:rPr lang="en-US" dirty="0" smtClean="0"/>
              <a:t>Fibroblasts from CLN7 patients (</a:t>
            </a:r>
            <a:r>
              <a:rPr lang="en-US" dirty="0" err="1" smtClean="0"/>
              <a:t>ko</a:t>
            </a:r>
            <a:r>
              <a:rPr lang="en-US" dirty="0" smtClean="0"/>
              <a:t>) and healthy relatives (</a:t>
            </a:r>
            <a:r>
              <a:rPr lang="en-US" dirty="0" err="1" smtClean="0"/>
              <a:t>wt</a:t>
            </a:r>
            <a:r>
              <a:rPr lang="en-US" dirty="0" smtClean="0"/>
              <a:t>)</a:t>
            </a:r>
          </a:p>
          <a:p>
            <a:pPr marL="179388" indent="-179388">
              <a:buFont typeface="Arial" panose="020B0604020202020204" pitchFamily="34" charset="0"/>
              <a:buChar char="•"/>
            </a:pPr>
            <a:r>
              <a:rPr lang="en-US" dirty="0" smtClean="0"/>
              <a:t>Cultivated on coated coverslips until a density of 90-100% was reached</a:t>
            </a:r>
          </a:p>
          <a:p>
            <a:pPr marL="179388" indent="-179388">
              <a:buFont typeface="Arial" panose="020B0604020202020204" pitchFamily="34" charset="0"/>
              <a:buChar char="•"/>
            </a:pPr>
            <a:r>
              <a:rPr lang="en-US" dirty="0" smtClean="0"/>
              <a:t>Images were performed on a Zeiss Microscope using a 60x (oil) objective and DIC contrast</a:t>
            </a:r>
          </a:p>
          <a:p>
            <a:pPr marL="179388" indent="-179388">
              <a:buFont typeface="Arial" panose="020B0604020202020204" pitchFamily="34" charset="0"/>
              <a:buChar char="•"/>
            </a:pPr>
            <a:r>
              <a:rPr lang="en-US" dirty="0" smtClean="0"/>
              <a:t>Images are converted to 6-bit grayscale and are downscaled to 20% (550x442 </a:t>
            </a:r>
            <a:r>
              <a:rPr lang="en-US" dirty="0" err="1" smtClean="0"/>
              <a:t>px</a:t>
            </a:r>
            <a:r>
              <a:rPr lang="en-US" dirty="0" smtClean="0"/>
              <a:t>) or to 10% (275x221 </a:t>
            </a:r>
            <a:r>
              <a:rPr lang="en-US" dirty="0" err="1" smtClean="0"/>
              <a:t>px</a:t>
            </a:r>
            <a:r>
              <a:rPr lang="en-US" dirty="0" smtClean="0"/>
              <a:t>) to save VRAM</a:t>
            </a:r>
          </a:p>
          <a:p>
            <a:pPr marL="179388" indent="-179388">
              <a:buFont typeface="Arial" panose="020B0604020202020204" pitchFamily="34" charset="0"/>
              <a:buChar char="•"/>
            </a:pPr>
            <a:r>
              <a:rPr lang="en-US" dirty="0" smtClean="0"/>
              <a:t>PS </a:t>
            </a:r>
            <a:r>
              <a:rPr lang="en-US" dirty="0" err="1" smtClean="0"/>
              <a:t>autocontrast</a:t>
            </a:r>
            <a:r>
              <a:rPr lang="en-US" dirty="0" smtClean="0"/>
              <a:t> applied to all images</a:t>
            </a:r>
            <a:br>
              <a:rPr lang="en-US" dirty="0" smtClean="0"/>
            </a:br>
            <a:endParaRPr lang="en-US" dirty="0" smtClean="0"/>
          </a:p>
          <a:p>
            <a:r>
              <a:rPr lang="en-US" b="1" dirty="0" smtClean="0"/>
              <a:t>Examples (550x442 </a:t>
            </a:r>
            <a:r>
              <a:rPr lang="en-US" b="1" dirty="0" err="1" smtClean="0"/>
              <a:t>px</a:t>
            </a:r>
            <a:r>
              <a:rPr lang="en-US" b="1" dirty="0" smtClean="0"/>
              <a:t>):</a:t>
            </a:r>
            <a:endParaRPr lang="en-US" b="1" dirty="0"/>
          </a:p>
        </p:txBody>
      </p:sp>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589" y="3527473"/>
            <a:ext cx="1675095" cy="1346727"/>
          </a:xfrm>
          <a:prstGeom prst="rect">
            <a:avLst/>
          </a:prstGeom>
        </p:spPr>
      </p:pic>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2574" y="3527472"/>
            <a:ext cx="1676403" cy="1347219"/>
          </a:xfrm>
          <a:prstGeom prst="rect">
            <a:avLst/>
          </a:prstGeom>
        </p:spPr>
      </p:pic>
      <p:pic>
        <p:nvPicPr>
          <p:cNvPr id="7" name="Grafik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8544" y="3527470"/>
            <a:ext cx="1676403" cy="1347219"/>
          </a:xfrm>
          <a:prstGeom prst="rect">
            <a:avLst/>
          </a:prstGeom>
        </p:spPr>
      </p:pic>
      <p:pic>
        <p:nvPicPr>
          <p:cNvPr id="8" name="Grafik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65559" y="3527471"/>
            <a:ext cx="1676403" cy="1347219"/>
          </a:xfrm>
          <a:prstGeom prst="rect">
            <a:avLst/>
          </a:prstGeom>
        </p:spPr>
      </p:pic>
      <p:sp>
        <p:nvSpPr>
          <p:cNvPr id="9" name="Textfeld 8"/>
          <p:cNvSpPr txBox="1"/>
          <p:nvPr/>
        </p:nvSpPr>
        <p:spPr>
          <a:xfrm>
            <a:off x="376122" y="4016417"/>
            <a:ext cx="501163" cy="369332"/>
          </a:xfrm>
          <a:prstGeom prst="rect">
            <a:avLst/>
          </a:prstGeom>
          <a:noFill/>
          <a:ln>
            <a:solidFill>
              <a:schemeClr val="tx1"/>
            </a:solidFill>
          </a:ln>
        </p:spPr>
        <p:txBody>
          <a:bodyPr wrap="none" rtlCol="0">
            <a:spAutoFit/>
          </a:bodyPr>
          <a:lstStyle/>
          <a:p>
            <a:r>
              <a:rPr lang="de-DE" b="1" dirty="0" err="1" smtClean="0"/>
              <a:t>wt</a:t>
            </a:r>
            <a:r>
              <a:rPr lang="de-DE" b="1" dirty="0" smtClean="0"/>
              <a:t>:</a:t>
            </a:r>
            <a:endParaRPr lang="de-DE" b="1" dirty="0"/>
          </a:p>
        </p:txBody>
      </p:sp>
      <p:sp>
        <p:nvSpPr>
          <p:cNvPr id="10" name="Textfeld 9"/>
          <p:cNvSpPr txBox="1"/>
          <p:nvPr/>
        </p:nvSpPr>
        <p:spPr>
          <a:xfrm>
            <a:off x="376121" y="5661951"/>
            <a:ext cx="476284" cy="369332"/>
          </a:xfrm>
          <a:prstGeom prst="rect">
            <a:avLst/>
          </a:prstGeom>
          <a:noFill/>
          <a:ln>
            <a:solidFill>
              <a:schemeClr val="tx1"/>
            </a:solidFill>
          </a:ln>
        </p:spPr>
        <p:txBody>
          <a:bodyPr wrap="none" rtlCol="0">
            <a:spAutoFit/>
          </a:bodyPr>
          <a:lstStyle/>
          <a:p>
            <a:r>
              <a:rPr lang="de-DE" b="1" dirty="0" err="1" smtClean="0"/>
              <a:t>ko</a:t>
            </a:r>
            <a:r>
              <a:rPr lang="de-DE" b="1" dirty="0" smtClean="0"/>
              <a:t>:</a:t>
            </a:r>
            <a:endParaRPr lang="de-DE" b="1" dirty="0"/>
          </a:p>
        </p:txBody>
      </p:sp>
      <p:pic>
        <p:nvPicPr>
          <p:cNvPr id="11" name="Grafik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9588" y="5173007"/>
            <a:ext cx="1676403" cy="1347219"/>
          </a:xfrm>
          <a:prstGeom prst="rect">
            <a:avLst/>
          </a:prstGeom>
        </p:spPr>
      </p:pic>
      <p:pic>
        <p:nvPicPr>
          <p:cNvPr id="12" name="Grafik 11"/>
          <p:cNvPicPr>
            <a:picLocks noChangeAspect="1"/>
          </p:cNvPicPr>
          <p:nvPr/>
        </p:nvPicPr>
        <p:blipFill>
          <a:blip r:embed="rId7"/>
          <a:stretch>
            <a:fillRect/>
          </a:stretch>
        </p:blipFill>
        <p:spPr>
          <a:xfrm>
            <a:off x="2882573" y="5173006"/>
            <a:ext cx="1676403" cy="1347219"/>
          </a:xfrm>
          <a:prstGeom prst="rect">
            <a:avLst/>
          </a:prstGeom>
        </p:spPr>
      </p:pic>
      <p:pic>
        <p:nvPicPr>
          <p:cNvPr id="13" name="Grafik 12"/>
          <p:cNvPicPr>
            <a:picLocks noChangeAspect="1"/>
          </p:cNvPicPr>
          <p:nvPr/>
        </p:nvPicPr>
        <p:blipFill>
          <a:blip r:embed="rId8"/>
          <a:stretch>
            <a:fillRect/>
          </a:stretch>
        </p:blipFill>
        <p:spPr>
          <a:xfrm>
            <a:off x="4665558" y="5173006"/>
            <a:ext cx="1676403" cy="1347219"/>
          </a:xfrm>
          <a:prstGeom prst="rect">
            <a:avLst/>
          </a:prstGeom>
        </p:spPr>
      </p:pic>
      <p:pic>
        <p:nvPicPr>
          <p:cNvPr id="14" name="Grafik 13"/>
          <p:cNvPicPr>
            <a:picLocks noChangeAspect="1"/>
          </p:cNvPicPr>
          <p:nvPr/>
        </p:nvPicPr>
        <p:blipFill>
          <a:blip r:embed="rId9"/>
          <a:stretch>
            <a:fillRect/>
          </a:stretch>
        </p:blipFill>
        <p:spPr>
          <a:xfrm>
            <a:off x="6448543" y="5173005"/>
            <a:ext cx="1676403" cy="1347219"/>
          </a:xfrm>
          <a:prstGeom prst="rect">
            <a:avLst/>
          </a:prstGeom>
        </p:spPr>
      </p:pic>
    </p:spTree>
    <p:extLst>
      <p:ext uri="{BB962C8B-B14F-4D97-AF65-F5344CB8AC3E}">
        <p14:creationId xmlns:p14="http://schemas.microsoft.com/office/powerpoint/2010/main" val="2292846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21534" y="133109"/>
            <a:ext cx="8900932" cy="523220"/>
          </a:xfrm>
          <a:prstGeom prst="rect">
            <a:avLst/>
          </a:prstGeom>
          <a:noFill/>
        </p:spPr>
        <p:txBody>
          <a:bodyPr wrap="square" rtlCol="0">
            <a:spAutoFit/>
          </a:bodyPr>
          <a:lstStyle/>
          <a:p>
            <a:pPr algn="ctr"/>
            <a:r>
              <a:rPr lang="en-US" sz="2800" dirty="0" smtClean="0"/>
              <a:t>Software</a:t>
            </a:r>
            <a:endParaRPr lang="en-US" sz="2800" dirty="0"/>
          </a:p>
        </p:txBody>
      </p:sp>
      <p:sp>
        <p:nvSpPr>
          <p:cNvPr id="3" name="Textfeld 2"/>
          <p:cNvSpPr txBox="1"/>
          <p:nvPr/>
        </p:nvSpPr>
        <p:spPr>
          <a:xfrm>
            <a:off x="283580" y="659759"/>
            <a:ext cx="8628926" cy="646331"/>
          </a:xfrm>
          <a:prstGeom prst="rect">
            <a:avLst/>
          </a:prstGeom>
          <a:noFill/>
        </p:spPr>
        <p:txBody>
          <a:bodyPr wrap="square" rtlCol="0">
            <a:spAutoFit/>
          </a:bodyPr>
          <a:lstStyle/>
          <a:p>
            <a:pPr marL="179388" indent="-179388">
              <a:buFont typeface="Arial" panose="020B0604020202020204" pitchFamily="34" charset="0"/>
              <a:buChar char="•"/>
            </a:pPr>
            <a:r>
              <a:rPr lang="en-US" dirty="0" smtClean="0"/>
              <a:t>Software: Visual Studio Code (Microsoft)</a:t>
            </a:r>
          </a:p>
          <a:p>
            <a:pPr marL="179388" indent="-179388">
              <a:buFont typeface="Arial" panose="020B0604020202020204" pitchFamily="34" charset="0"/>
              <a:buChar char="•"/>
            </a:pPr>
            <a:r>
              <a:rPr lang="en-US" dirty="0"/>
              <a:t>Written in python using the </a:t>
            </a:r>
            <a:r>
              <a:rPr lang="en-US" dirty="0" err="1"/>
              <a:t>tensorflow</a:t>
            </a:r>
            <a:r>
              <a:rPr lang="en-US" dirty="0"/>
              <a:t> (and </a:t>
            </a:r>
            <a:r>
              <a:rPr lang="en-US" dirty="0" err="1"/>
              <a:t>keras</a:t>
            </a:r>
            <a:r>
              <a:rPr lang="en-US" dirty="0"/>
              <a:t>) </a:t>
            </a:r>
            <a:r>
              <a:rPr lang="en-US" dirty="0" smtClean="0"/>
              <a:t>library</a:t>
            </a:r>
            <a:endParaRPr lang="en-US" dirty="0"/>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534" y="1428417"/>
            <a:ext cx="8896687" cy="5002433"/>
          </a:xfrm>
          <a:prstGeom prst="rect">
            <a:avLst/>
          </a:prstGeom>
        </p:spPr>
      </p:pic>
    </p:spTree>
    <p:extLst>
      <p:ext uri="{BB962C8B-B14F-4D97-AF65-F5344CB8AC3E}">
        <p14:creationId xmlns:p14="http://schemas.microsoft.com/office/powerpoint/2010/main" val="1447750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21534" y="133109"/>
            <a:ext cx="8900932" cy="523220"/>
          </a:xfrm>
          <a:prstGeom prst="rect">
            <a:avLst/>
          </a:prstGeom>
          <a:noFill/>
        </p:spPr>
        <p:txBody>
          <a:bodyPr wrap="square" rtlCol="0">
            <a:spAutoFit/>
          </a:bodyPr>
          <a:lstStyle/>
          <a:p>
            <a:pPr algn="ctr"/>
            <a:r>
              <a:rPr lang="en-US" sz="2800" dirty="0" smtClean="0"/>
              <a:t>The CNN architecture</a:t>
            </a:r>
            <a:endParaRPr lang="en-US" sz="2800" dirty="0"/>
          </a:p>
        </p:txBody>
      </p:sp>
      <p:sp>
        <p:nvSpPr>
          <p:cNvPr id="3" name="Textfeld 2"/>
          <p:cNvSpPr txBox="1"/>
          <p:nvPr/>
        </p:nvSpPr>
        <p:spPr>
          <a:xfrm>
            <a:off x="283580" y="827590"/>
            <a:ext cx="8628926" cy="1200329"/>
          </a:xfrm>
          <a:prstGeom prst="rect">
            <a:avLst/>
          </a:prstGeom>
          <a:noFill/>
        </p:spPr>
        <p:txBody>
          <a:bodyPr wrap="square" rtlCol="0">
            <a:spAutoFit/>
          </a:bodyPr>
          <a:lstStyle/>
          <a:p>
            <a:pPr marL="179388" indent="-179388">
              <a:buFont typeface="Arial" panose="020B0604020202020204" pitchFamily="34" charset="0"/>
              <a:buChar char="•"/>
            </a:pPr>
            <a:r>
              <a:rPr lang="en-US" dirty="0" smtClean="0"/>
              <a:t>VGG-16 like architecture</a:t>
            </a:r>
          </a:p>
          <a:p>
            <a:pPr marL="179388" indent="-179388">
              <a:buFont typeface="Arial" panose="020B0604020202020204" pitchFamily="34" charset="0"/>
              <a:buChar char="•"/>
            </a:pPr>
            <a:r>
              <a:rPr lang="en-US" dirty="0"/>
              <a:t>First described </a:t>
            </a:r>
            <a:r>
              <a:rPr lang="en-US" dirty="0" smtClean="0"/>
              <a:t>in: </a:t>
            </a:r>
            <a:r>
              <a:rPr lang="en-US" dirty="0"/>
              <a:t>K. </a:t>
            </a:r>
            <a:r>
              <a:rPr lang="en-US" dirty="0" err="1"/>
              <a:t>Simonyan</a:t>
            </a:r>
            <a:r>
              <a:rPr lang="en-US" dirty="0"/>
              <a:t>, A. </a:t>
            </a:r>
            <a:r>
              <a:rPr lang="en-US" dirty="0" smtClean="0"/>
              <a:t>Zisserman; Very </a:t>
            </a:r>
            <a:r>
              <a:rPr lang="en-US" dirty="0"/>
              <a:t>Deep Convolutional Networks for Large-Scale Image </a:t>
            </a:r>
            <a:r>
              <a:rPr lang="en-US" dirty="0" smtClean="0"/>
              <a:t>Recognition; International </a:t>
            </a:r>
            <a:r>
              <a:rPr lang="en-US" dirty="0"/>
              <a:t>Conference on Learning Representations, 2015 </a:t>
            </a:r>
            <a:endParaRPr lang="en-US" b="1" dirty="0"/>
          </a:p>
        </p:txBody>
      </p:sp>
      <p:grpSp>
        <p:nvGrpSpPr>
          <p:cNvPr id="28" name="Gruppieren 27"/>
          <p:cNvGrpSpPr/>
          <p:nvPr/>
        </p:nvGrpSpPr>
        <p:grpSpPr>
          <a:xfrm>
            <a:off x="497947" y="2304918"/>
            <a:ext cx="4449996" cy="4489728"/>
            <a:chOff x="497947" y="2304918"/>
            <a:chExt cx="4449996" cy="4489728"/>
          </a:xfrm>
        </p:grpSpPr>
        <p:pic>
          <p:nvPicPr>
            <p:cNvPr id="15" name="Grafik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47" y="2304918"/>
              <a:ext cx="4449996" cy="4489728"/>
            </a:xfrm>
            <a:prstGeom prst="rect">
              <a:avLst/>
            </a:prstGeom>
          </p:spPr>
        </p:pic>
        <p:sp>
          <p:nvSpPr>
            <p:cNvPr id="16" name="Rechteck 15"/>
            <p:cNvSpPr/>
            <p:nvPr/>
          </p:nvSpPr>
          <p:spPr>
            <a:xfrm>
              <a:off x="3437681" y="2458818"/>
              <a:ext cx="740780" cy="35773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Gerade Verbindung mit Pfeil 19"/>
            <p:cNvCxnSpPr/>
            <p:nvPr/>
          </p:nvCxnSpPr>
          <p:spPr>
            <a:xfrm>
              <a:off x="3012312" y="6237962"/>
              <a:ext cx="526649" cy="57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p:nvPr/>
          </p:nvCxnSpPr>
          <p:spPr>
            <a:xfrm>
              <a:off x="3012312" y="6540798"/>
              <a:ext cx="526649" cy="57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a:off x="3012312" y="6389380"/>
              <a:ext cx="526649" cy="57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feld 23"/>
            <p:cNvSpPr txBox="1"/>
            <p:nvPr/>
          </p:nvSpPr>
          <p:spPr>
            <a:xfrm>
              <a:off x="3476442" y="6115209"/>
              <a:ext cx="702436" cy="261610"/>
            </a:xfrm>
            <a:prstGeom prst="rect">
              <a:avLst/>
            </a:prstGeom>
            <a:noFill/>
          </p:spPr>
          <p:txBody>
            <a:bodyPr wrap="none" rtlCol="0">
              <a:spAutoFit/>
            </a:bodyPr>
            <a:lstStyle/>
            <a:p>
              <a:r>
                <a:rPr lang="de-DE" sz="1100" b="1" dirty="0" smtClean="0">
                  <a:solidFill>
                    <a:srgbClr val="FF0000"/>
                  </a:solidFill>
                  <a:latin typeface="Times New Roman" panose="02020603050405020304" pitchFamily="18" charset="0"/>
                  <a:cs typeface="Times New Roman" panose="02020603050405020304" pitchFamily="18" charset="0"/>
                </a:rPr>
                <a:t>FC-1024</a:t>
              </a:r>
              <a:endParaRPr lang="de-DE" sz="1100" b="1" dirty="0">
                <a:solidFill>
                  <a:srgbClr val="FF0000"/>
                </a:solidFill>
                <a:latin typeface="Times New Roman" panose="02020603050405020304" pitchFamily="18" charset="0"/>
                <a:cs typeface="Times New Roman" panose="02020603050405020304" pitchFamily="18" charset="0"/>
              </a:endParaRPr>
            </a:p>
          </p:txBody>
        </p:sp>
        <p:sp>
          <p:nvSpPr>
            <p:cNvPr id="25" name="Textfeld 24"/>
            <p:cNvSpPr txBox="1"/>
            <p:nvPr/>
          </p:nvSpPr>
          <p:spPr>
            <a:xfrm>
              <a:off x="3484165" y="6267609"/>
              <a:ext cx="631905" cy="261610"/>
            </a:xfrm>
            <a:prstGeom prst="rect">
              <a:avLst/>
            </a:prstGeom>
            <a:noFill/>
          </p:spPr>
          <p:txBody>
            <a:bodyPr wrap="none" rtlCol="0">
              <a:spAutoFit/>
            </a:bodyPr>
            <a:lstStyle/>
            <a:p>
              <a:r>
                <a:rPr lang="de-DE" sz="1100" b="1" dirty="0" smtClean="0">
                  <a:solidFill>
                    <a:srgbClr val="FF0000"/>
                  </a:solidFill>
                  <a:latin typeface="Times New Roman" panose="02020603050405020304" pitchFamily="18" charset="0"/>
                  <a:cs typeface="Times New Roman" panose="02020603050405020304" pitchFamily="18" charset="0"/>
                </a:rPr>
                <a:t>FC-512</a:t>
              </a:r>
              <a:endParaRPr lang="de-DE" sz="1100" b="1" dirty="0">
                <a:solidFill>
                  <a:srgbClr val="FF0000"/>
                </a:solidFill>
                <a:latin typeface="Times New Roman" panose="02020603050405020304" pitchFamily="18" charset="0"/>
                <a:cs typeface="Times New Roman" panose="02020603050405020304" pitchFamily="18" charset="0"/>
              </a:endParaRPr>
            </a:p>
          </p:txBody>
        </p:sp>
        <p:sp>
          <p:nvSpPr>
            <p:cNvPr id="26" name="Textfeld 25"/>
            <p:cNvSpPr txBox="1"/>
            <p:nvPr/>
          </p:nvSpPr>
          <p:spPr>
            <a:xfrm>
              <a:off x="3484165" y="6416487"/>
              <a:ext cx="490840" cy="261610"/>
            </a:xfrm>
            <a:prstGeom prst="rect">
              <a:avLst/>
            </a:prstGeom>
            <a:noFill/>
          </p:spPr>
          <p:txBody>
            <a:bodyPr wrap="none" rtlCol="0">
              <a:spAutoFit/>
            </a:bodyPr>
            <a:lstStyle/>
            <a:p>
              <a:r>
                <a:rPr lang="de-DE" sz="1100" b="1" dirty="0" smtClean="0">
                  <a:solidFill>
                    <a:srgbClr val="FF0000"/>
                  </a:solidFill>
                  <a:latin typeface="Times New Roman" panose="02020603050405020304" pitchFamily="18" charset="0"/>
                  <a:cs typeface="Times New Roman" panose="02020603050405020304" pitchFamily="18" charset="0"/>
                </a:rPr>
                <a:t>FC-2</a:t>
              </a:r>
              <a:endParaRPr lang="de-DE" sz="1100" b="1" dirty="0">
                <a:solidFill>
                  <a:srgbClr val="FF0000"/>
                </a:solidFill>
                <a:latin typeface="Times New Roman" panose="02020603050405020304" pitchFamily="18" charset="0"/>
                <a:cs typeface="Times New Roman" panose="02020603050405020304" pitchFamily="18" charset="0"/>
              </a:endParaRPr>
            </a:p>
          </p:txBody>
        </p:sp>
      </p:grpSp>
      <p:sp>
        <p:nvSpPr>
          <p:cNvPr id="27" name="Textfeld 26"/>
          <p:cNvSpPr txBox="1"/>
          <p:nvPr/>
        </p:nvSpPr>
        <p:spPr>
          <a:xfrm>
            <a:off x="4981952" y="6148315"/>
            <a:ext cx="3958541" cy="646331"/>
          </a:xfrm>
          <a:prstGeom prst="rect">
            <a:avLst/>
          </a:prstGeom>
          <a:noFill/>
        </p:spPr>
        <p:txBody>
          <a:bodyPr wrap="square" rtlCol="0">
            <a:spAutoFit/>
          </a:bodyPr>
          <a:lstStyle/>
          <a:p>
            <a:r>
              <a:rPr lang="en-US" dirty="0" smtClean="0"/>
              <a:t>Architecture E too large for video RAM (</a:t>
            </a:r>
            <a:r>
              <a:rPr lang="en-US" dirty="0" err="1" smtClean="0"/>
              <a:t>Nvidia</a:t>
            </a:r>
            <a:r>
              <a:rPr lang="en-US" dirty="0" smtClean="0"/>
              <a:t> RTX 3090 with 24 GB VRAM)</a:t>
            </a:r>
            <a:endParaRPr lang="en-US" b="1" dirty="0"/>
          </a:p>
        </p:txBody>
      </p:sp>
      <p:pic>
        <p:nvPicPr>
          <p:cNvPr id="29" name="Grafik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956" y="2330026"/>
            <a:ext cx="3998510" cy="3793181"/>
          </a:xfrm>
          <a:prstGeom prst="rect">
            <a:avLst/>
          </a:prstGeom>
        </p:spPr>
      </p:pic>
    </p:spTree>
    <p:extLst>
      <p:ext uri="{BB962C8B-B14F-4D97-AF65-F5344CB8AC3E}">
        <p14:creationId xmlns:p14="http://schemas.microsoft.com/office/powerpoint/2010/main" val="3456699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21534" y="133109"/>
            <a:ext cx="8900932" cy="523220"/>
          </a:xfrm>
          <a:prstGeom prst="rect">
            <a:avLst/>
          </a:prstGeom>
          <a:noFill/>
        </p:spPr>
        <p:txBody>
          <a:bodyPr wrap="square" rtlCol="0">
            <a:spAutoFit/>
          </a:bodyPr>
          <a:lstStyle/>
          <a:p>
            <a:pPr algn="ctr"/>
            <a:r>
              <a:rPr lang="en-US" sz="2800" dirty="0" smtClean="0"/>
              <a:t>Features and Regularization</a:t>
            </a:r>
            <a:endParaRPr lang="en-US" sz="2800" dirty="0"/>
          </a:p>
        </p:txBody>
      </p:sp>
      <p:sp>
        <p:nvSpPr>
          <p:cNvPr id="3" name="Textfeld 2"/>
          <p:cNvSpPr txBox="1"/>
          <p:nvPr/>
        </p:nvSpPr>
        <p:spPr>
          <a:xfrm>
            <a:off x="283580" y="659759"/>
            <a:ext cx="8628926" cy="3139321"/>
          </a:xfrm>
          <a:prstGeom prst="rect">
            <a:avLst/>
          </a:prstGeom>
          <a:noFill/>
        </p:spPr>
        <p:txBody>
          <a:bodyPr wrap="square" rtlCol="0">
            <a:spAutoFit/>
          </a:bodyPr>
          <a:lstStyle/>
          <a:p>
            <a:r>
              <a:rPr lang="en-US" b="1" dirty="0" smtClean="0"/>
              <a:t>Features:</a:t>
            </a:r>
          </a:p>
          <a:p>
            <a:pPr marL="179388" indent="-179388">
              <a:buFont typeface="Arial" panose="020B0604020202020204" pitchFamily="34" charset="0"/>
              <a:buChar char="•"/>
            </a:pPr>
            <a:r>
              <a:rPr lang="en-US" dirty="0" smtClean="0"/>
              <a:t>Activation function in all layers: </a:t>
            </a:r>
            <a:r>
              <a:rPr lang="en-US" dirty="0" err="1" smtClean="0"/>
              <a:t>ReLU</a:t>
            </a:r>
            <a:endParaRPr lang="en-US" dirty="0" smtClean="0"/>
          </a:p>
          <a:p>
            <a:pPr marL="179388" indent="-179388">
              <a:buFont typeface="Arial" panose="020B0604020202020204" pitchFamily="34" charset="0"/>
              <a:buChar char="•"/>
            </a:pPr>
            <a:r>
              <a:rPr lang="en-US" dirty="0" smtClean="0"/>
              <a:t>CNN layers: Kernel size: 3x3, stride: 1, padding: same</a:t>
            </a:r>
          </a:p>
          <a:p>
            <a:pPr marL="179388" indent="-179388">
              <a:buFont typeface="Arial" panose="020B0604020202020204" pitchFamily="34" charset="0"/>
              <a:buChar char="•"/>
            </a:pPr>
            <a:r>
              <a:rPr lang="en-US" dirty="0" smtClean="0"/>
              <a:t>Pooling layers: 2x2 pooling, stride: 2, max pooling</a:t>
            </a:r>
          </a:p>
          <a:p>
            <a:pPr marL="179388" indent="-179388">
              <a:buFont typeface="Arial" panose="020B0604020202020204" pitchFamily="34" charset="0"/>
              <a:buChar char="•"/>
            </a:pPr>
            <a:r>
              <a:rPr lang="en-US" dirty="0" smtClean="0"/>
              <a:t>Classifier: 2 nodes (</a:t>
            </a:r>
            <a:r>
              <a:rPr lang="en-US" dirty="0" err="1" smtClean="0"/>
              <a:t>wt</a:t>
            </a:r>
            <a:r>
              <a:rPr lang="en-US" dirty="0" smtClean="0"/>
              <a:t> and </a:t>
            </a:r>
            <a:r>
              <a:rPr lang="en-US" dirty="0" err="1" smtClean="0"/>
              <a:t>ko</a:t>
            </a:r>
            <a:r>
              <a:rPr lang="en-US" dirty="0" smtClean="0"/>
              <a:t>) with </a:t>
            </a:r>
            <a:r>
              <a:rPr lang="en-US" dirty="0" err="1" smtClean="0"/>
              <a:t>softmax</a:t>
            </a:r>
            <a:r>
              <a:rPr lang="en-US" dirty="0" smtClean="0"/>
              <a:t> activation function</a:t>
            </a:r>
            <a:endParaRPr lang="en-US" dirty="0"/>
          </a:p>
          <a:p>
            <a:pPr marL="179388" indent="-179388">
              <a:buFont typeface="Arial" panose="020B0604020202020204" pitchFamily="34" charset="0"/>
              <a:buChar char="•"/>
            </a:pPr>
            <a:r>
              <a:rPr lang="en-US" dirty="0" smtClean="0"/>
              <a:t>131,116,482 </a:t>
            </a:r>
            <a:r>
              <a:rPr lang="en-US" dirty="0"/>
              <a:t>(500.17 MB</a:t>
            </a:r>
            <a:r>
              <a:rPr lang="en-US" dirty="0" smtClean="0"/>
              <a:t>) trainable parameters</a:t>
            </a:r>
            <a:br>
              <a:rPr lang="en-US" dirty="0" smtClean="0"/>
            </a:br>
            <a:endParaRPr lang="en-US" dirty="0" smtClean="0"/>
          </a:p>
          <a:p>
            <a:r>
              <a:rPr lang="en-US" b="1" dirty="0" smtClean="0"/>
              <a:t>Regularization:</a:t>
            </a:r>
          </a:p>
          <a:p>
            <a:pPr marL="179388" indent="-179388">
              <a:buFont typeface="Arial" panose="020B0604020202020204" pitchFamily="34" charset="0"/>
              <a:buChar char="•"/>
            </a:pPr>
            <a:r>
              <a:rPr lang="en-US" dirty="0" smtClean="0"/>
              <a:t>Batch normalization after each CNN layer</a:t>
            </a:r>
          </a:p>
          <a:p>
            <a:pPr marL="179388" indent="-179388">
              <a:buFont typeface="Arial" panose="020B0604020202020204" pitchFamily="34" charset="0"/>
              <a:buChar char="•"/>
            </a:pPr>
            <a:r>
              <a:rPr lang="en-US" dirty="0" smtClean="0"/>
              <a:t>Dropout of 50% in the first two fully connected layers</a:t>
            </a:r>
          </a:p>
          <a:p>
            <a:pPr marL="179388" indent="-179388">
              <a:buFont typeface="Arial" panose="020B0604020202020204" pitchFamily="34" charset="0"/>
              <a:buChar char="•"/>
            </a:pPr>
            <a:r>
              <a:rPr lang="en-US" dirty="0"/>
              <a:t>O</a:t>
            </a:r>
            <a:r>
              <a:rPr lang="en-US" dirty="0" smtClean="0"/>
              <a:t>ptional L2 regularization possible, but currently not used</a:t>
            </a:r>
            <a:endParaRPr lang="en-US" dirty="0"/>
          </a:p>
        </p:txBody>
      </p:sp>
      <p:pic>
        <p:nvPicPr>
          <p:cNvPr id="17" name="Grafik 16"/>
          <p:cNvPicPr>
            <a:picLocks noChangeAspect="1"/>
          </p:cNvPicPr>
          <p:nvPr/>
        </p:nvPicPr>
        <p:blipFill rotWithShape="1">
          <a:blip r:embed="rId2">
            <a:extLst>
              <a:ext uri="{28A0092B-C50C-407E-A947-70E740481C1C}">
                <a14:useLocalDpi xmlns:a14="http://schemas.microsoft.com/office/drawing/2010/main" val="0"/>
              </a:ext>
            </a:extLst>
          </a:blip>
          <a:srcRect l="914" t="15292" r="1905" b="1023"/>
          <a:stretch/>
        </p:blipFill>
        <p:spPr>
          <a:xfrm>
            <a:off x="550923" y="3799080"/>
            <a:ext cx="7811785" cy="3005663"/>
          </a:xfrm>
          <a:prstGeom prst="rect">
            <a:avLst/>
          </a:prstGeom>
        </p:spPr>
      </p:pic>
    </p:spTree>
    <p:extLst>
      <p:ext uri="{BB962C8B-B14F-4D97-AF65-F5344CB8AC3E}">
        <p14:creationId xmlns:p14="http://schemas.microsoft.com/office/powerpoint/2010/main" val="3471992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21534" y="133109"/>
            <a:ext cx="8900932" cy="523220"/>
          </a:xfrm>
          <a:prstGeom prst="rect">
            <a:avLst/>
          </a:prstGeom>
          <a:noFill/>
        </p:spPr>
        <p:txBody>
          <a:bodyPr wrap="square" rtlCol="0">
            <a:spAutoFit/>
          </a:bodyPr>
          <a:lstStyle/>
          <a:p>
            <a:pPr algn="ctr"/>
            <a:r>
              <a:rPr lang="en-US" sz="2800" dirty="0" smtClean="0"/>
              <a:t>Data preparation and augmentation</a:t>
            </a:r>
            <a:endParaRPr lang="en-US" sz="2800" dirty="0"/>
          </a:p>
        </p:txBody>
      </p:sp>
      <p:sp>
        <p:nvSpPr>
          <p:cNvPr id="3" name="Textfeld 2"/>
          <p:cNvSpPr txBox="1"/>
          <p:nvPr/>
        </p:nvSpPr>
        <p:spPr>
          <a:xfrm>
            <a:off x="283580" y="659759"/>
            <a:ext cx="8628926" cy="3693319"/>
          </a:xfrm>
          <a:prstGeom prst="rect">
            <a:avLst/>
          </a:prstGeom>
          <a:noFill/>
        </p:spPr>
        <p:txBody>
          <a:bodyPr wrap="square" rtlCol="0">
            <a:spAutoFit/>
          </a:bodyPr>
          <a:lstStyle/>
          <a:p>
            <a:r>
              <a:rPr lang="en-US" b="1" dirty="0" smtClean="0"/>
              <a:t>Data preparation:</a:t>
            </a:r>
          </a:p>
          <a:p>
            <a:pPr marL="179388" indent="-179388">
              <a:buFont typeface="Arial" panose="020B0604020202020204" pitchFamily="34" charset="0"/>
              <a:buChar char="•"/>
            </a:pPr>
            <a:r>
              <a:rPr lang="en-US" dirty="0" smtClean="0"/>
              <a:t>Batch size: 32</a:t>
            </a:r>
          </a:p>
          <a:p>
            <a:pPr marL="179388" indent="-179388">
              <a:buFont typeface="Arial" panose="020B0604020202020204" pitchFamily="34" charset="0"/>
              <a:buChar char="•"/>
            </a:pPr>
            <a:r>
              <a:rPr lang="en-US" dirty="0" smtClean="0"/>
              <a:t>Split data in three groups of batches:</a:t>
            </a:r>
            <a:br>
              <a:rPr lang="en-US" dirty="0" smtClean="0"/>
            </a:br>
            <a:r>
              <a:rPr lang="en-US" dirty="0" smtClean="0"/>
              <a:t>- Training dataset (70%)</a:t>
            </a:r>
            <a:br>
              <a:rPr lang="en-US" dirty="0" smtClean="0"/>
            </a:br>
            <a:r>
              <a:rPr lang="en-US" dirty="0" smtClean="0"/>
              <a:t>- Validation dataset (10%)</a:t>
            </a:r>
            <a:br>
              <a:rPr lang="en-US" dirty="0" smtClean="0"/>
            </a:br>
            <a:r>
              <a:rPr lang="en-US" dirty="0" smtClean="0"/>
              <a:t>- Test dataset (20%)</a:t>
            </a:r>
          </a:p>
          <a:p>
            <a:pPr marL="179388" indent="-179388">
              <a:buFont typeface="Arial" panose="020B0604020202020204" pitchFamily="34" charset="0"/>
              <a:buChar char="•"/>
            </a:pPr>
            <a:r>
              <a:rPr lang="en-US" dirty="0"/>
              <a:t>S</a:t>
            </a:r>
            <a:r>
              <a:rPr lang="en-US" dirty="0" smtClean="0"/>
              <a:t>huffling of data (dependent on seed)</a:t>
            </a:r>
          </a:p>
          <a:p>
            <a:pPr marL="179388" indent="-179388">
              <a:buFont typeface="Arial" panose="020B0604020202020204" pitchFamily="34" charset="0"/>
              <a:buChar char="•"/>
            </a:pPr>
            <a:r>
              <a:rPr lang="en-US" dirty="0" smtClean="0"/>
              <a:t>Normalization of gray values </a:t>
            </a:r>
            <a:r>
              <a:rPr lang="en-US" dirty="0"/>
              <a:t>0-255</a:t>
            </a:r>
            <a:r>
              <a:rPr lang="en-US" dirty="0" smtClean="0"/>
              <a:t> </a:t>
            </a:r>
            <a:br>
              <a:rPr lang="en-US" dirty="0" smtClean="0"/>
            </a:br>
            <a:r>
              <a:rPr lang="en-US" dirty="0" smtClean="0"/>
              <a:t>to range 0-1</a:t>
            </a:r>
          </a:p>
          <a:p>
            <a:pPr marL="179388" indent="-179388">
              <a:buFont typeface="Arial" panose="020B0604020202020204" pitchFamily="34" charset="0"/>
              <a:buChar char="•"/>
            </a:pPr>
            <a:endParaRPr lang="en-US" dirty="0"/>
          </a:p>
          <a:p>
            <a:r>
              <a:rPr lang="en-US" b="1" dirty="0" smtClean="0"/>
              <a:t>Data augmentation:</a:t>
            </a:r>
          </a:p>
          <a:p>
            <a:pPr marL="179388" indent="-179388">
              <a:buFont typeface="Arial" panose="020B0604020202020204" pitchFamily="34" charset="0"/>
              <a:buChar char="•"/>
            </a:pPr>
            <a:r>
              <a:rPr lang="en-US" dirty="0" smtClean="0"/>
              <a:t>Flip images randomly left/right</a:t>
            </a:r>
          </a:p>
          <a:p>
            <a:pPr marL="179388" indent="-179388">
              <a:buFont typeface="Arial" panose="020B0604020202020204" pitchFamily="34" charset="0"/>
              <a:buChar char="•"/>
            </a:pPr>
            <a:r>
              <a:rPr lang="en-US" dirty="0" smtClean="0"/>
              <a:t>Flip images randomly up/down</a:t>
            </a:r>
          </a:p>
        </p:txBody>
      </p:sp>
      <p:pic>
        <p:nvPicPr>
          <p:cNvPr id="6" name="Grafik 5"/>
          <p:cNvPicPr>
            <a:picLocks noChangeAspect="1"/>
          </p:cNvPicPr>
          <p:nvPr/>
        </p:nvPicPr>
        <p:blipFill rotWithShape="1">
          <a:blip r:embed="rId2">
            <a:extLst>
              <a:ext uri="{28A0092B-C50C-407E-A947-70E740481C1C}">
                <a14:useLocalDpi xmlns:a14="http://schemas.microsoft.com/office/drawing/2010/main" val="0"/>
              </a:ext>
            </a:extLst>
          </a:blip>
          <a:srcRect l="2674" t="1174" r="5582" b="6029"/>
          <a:stretch/>
        </p:blipFill>
        <p:spPr>
          <a:xfrm>
            <a:off x="3492575" y="2934182"/>
            <a:ext cx="5529891" cy="3553428"/>
          </a:xfrm>
          <a:prstGeom prst="rect">
            <a:avLst/>
          </a:prstGeom>
        </p:spPr>
      </p:pic>
    </p:spTree>
    <p:extLst>
      <p:ext uri="{BB962C8B-B14F-4D97-AF65-F5344CB8AC3E}">
        <p14:creationId xmlns:p14="http://schemas.microsoft.com/office/powerpoint/2010/main" val="1524404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21534" y="133109"/>
            <a:ext cx="8900932" cy="523220"/>
          </a:xfrm>
          <a:prstGeom prst="rect">
            <a:avLst/>
          </a:prstGeom>
          <a:noFill/>
        </p:spPr>
        <p:txBody>
          <a:bodyPr wrap="square" rtlCol="0">
            <a:spAutoFit/>
          </a:bodyPr>
          <a:lstStyle/>
          <a:p>
            <a:pPr algn="ctr"/>
            <a:r>
              <a:rPr lang="en-US" sz="2800" dirty="0" smtClean="0"/>
              <a:t>Training</a:t>
            </a:r>
            <a:endParaRPr lang="en-US" sz="2800" dirty="0"/>
          </a:p>
        </p:txBody>
      </p:sp>
      <p:sp>
        <p:nvSpPr>
          <p:cNvPr id="3" name="Textfeld 2"/>
          <p:cNvSpPr txBox="1"/>
          <p:nvPr/>
        </p:nvSpPr>
        <p:spPr>
          <a:xfrm>
            <a:off x="283580" y="659759"/>
            <a:ext cx="8628926" cy="2585323"/>
          </a:xfrm>
          <a:prstGeom prst="rect">
            <a:avLst/>
          </a:prstGeom>
          <a:noFill/>
        </p:spPr>
        <p:txBody>
          <a:bodyPr wrap="square" rtlCol="0">
            <a:spAutoFit/>
          </a:bodyPr>
          <a:lstStyle/>
          <a:p>
            <a:pPr marL="179388" indent="-179388">
              <a:buFont typeface="Arial" panose="020B0604020202020204" pitchFamily="34" charset="0"/>
              <a:buChar char="•"/>
            </a:pPr>
            <a:r>
              <a:rPr lang="en-US" dirty="0"/>
              <a:t>M</a:t>
            </a:r>
            <a:r>
              <a:rPr lang="en-US" dirty="0" smtClean="0"/>
              <a:t>ax 100 epochs</a:t>
            </a:r>
          </a:p>
          <a:p>
            <a:pPr marL="179388" indent="-179388">
              <a:buFont typeface="Arial" panose="020B0604020202020204" pitchFamily="34" charset="0"/>
              <a:buChar char="•"/>
            </a:pPr>
            <a:r>
              <a:rPr lang="en-US" dirty="0"/>
              <a:t>Early stopping (</a:t>
            </a:r>
            <a:r>
              <a:rPr lang="en-US" dirty="0" err="1"/>
              <a:t>keras.callbacks.EarlyStopping</a:t>
            </a:r>
            <a:r>
              <a:rPr lang="en-US" dirty="0"/>
              <a:t>): patience 20, monitor: validation accuracy</a:t>
            </a:r>
          </a:p>
          <a:p>
            <a:pPr marL="179388" indent="-179388">
              <a:buFont typeface="Arial" panose="020B0604020202020204" pitchFamily="34" charset="0"/>
              <a:buChar char="•"/>
            </a:pPr>
            <a:r>
              <a:rPr lang="en-US" dirty="0"/>
              <a:t>Learning rate scheduler (</a:t>
            </a:r>
            <a:r>
              <a:rPr lang="en-US" dirty="0" err="1"/>
              <a:t>keras.callbacks.ReduceLROnPlateau</a:t>
            </a:r>
            <a:r>
              <a:rPr lang="en-US" dirty="0"/>
              <a:t>): epoch 1-59: 1e-5, 60-69: 1e-6, 70-79: 1e-7, 80-100: 1e-8</a:t>
            </a:r>
          </a:p>
          <a:p>
            <a:pPr marL="179388" indent="-179388">
              <a:buFont typeface="Arial" panose="020B0604020202020204" pitchFamily="34" charset="0"/>
              <a:buChar char="•"/>
            </a:pPr>
            <a:r>
              <a:rPr lang="en-US" dirty="0" smtClean="0"/>
              <a:t>Saves </a:t>
            </a:r>
            <a:r>
              <a:rPr lang="en-US" dirty="0"/>
              <a:t>the model weights with an validation accuracy &gt; 98% automatically (</a:t>
            </a:r>
            <a:r>
              <a:rPr lang="en-US" dirty="0" err="1"/>
              <a:t>keras.callbacks.ModelCheckpoint</a:t>
            </a:r>
            <a:r>
              <a:rPr lang="en-US" dirty="0" smtClean="0"/>
              <a:t>)</a:t>
            </a:r>
          </a:p>
          <a:p>
            <a:pPr marL="179388" indent="-179388">
              <a:buFont typeface="Arial" panose="020B0604020202020204" pitchFamily="34" charset="0"/>
              <a:buChar char="•"/>
            </a:pPr>
            <a:r>
              <a:rPr lang="en-US" dirty="0"/>
              <a:t>Monitoring of test loss/accuracy and validation loss/accuracy with </a:t>
            </a:r>
            <a:r>
              <a:rPr lang="en-US" dirty="0" err="1"/>
              <a:t>tensorboard</a:t>
            </a:r>
            <a:r>
              <a:rPr lang="en-US" dirty="0"/>
              <a:t> during training (</a:t>
            </a:r>
            <a:r>
              <a:rPr lang="en-US" dirty="0" err="1"/>
              <a:t>keras.callbacks.TensorBoard</a:t>
            </a:r>
            <a:r>
              <a:rPr lang="en-US" dirty="0" smtClean="0"/>
              <a:t>)</a:t>
            </a:r>
          </a:p>
          <a:p>
            <a:pPr marL="179388" indent="-179388">
              <a:buFont typeface="Arial" panose="020B0604020202020204" pitchFamily="34" charset="0"/>
              <a:buChar char="•"/>
            </a:pPr>
            <a:r>
              <a:rPr lang="en-US" dirty="0" smtClean="0"/>
              <a:t>Evaluation of the model with the test dataset after training (loss/accuracy)</a:t>
            </a:r>
          </a:p>
        </p:txBody>
      </p:sp>
      <p:pic>
        <p:nvPicPr>
          <p:cNvPr id="4" name="Grafik 3"/>
          <p:cNvPicPr>
            <a:picLocks noChangeAspect="1"/>
          </p:cNvPicPr>
          <p:nvPr/>
        </p:nvPicPr>
        <p:blipFill rotWithShape="1">
          <a:blip r:embed="rId2" cstate="print">
            <a:extLst>
              <a:ext uri="{28A0092B-C50C-407E-A947-70E740481C1C}">
                <a14:useLocalDpi xmlns:a14="http://schemas.microsoft.com/office/drawing/2010/main" val="0"/>
              </a:ext>
            </a:extLst>
          </a:blip>
          <a:srcRect t="32843"/>
          <a:stretch/>
        </p:blipFill>
        <p:spPr>
          <a:xfrm>
            <a:off x="283580" y="3453426"/>
            <a:ext cx="6315295" cy="3236741"/>
          </a:xfrm>
          <a:prstGeom prst="rect">
            <a:avLst/>
          </a:prstGeom>
        </p:spPr>
      </p:pic>
      <p:sp>
        <p:nvSpPr>
          <p:cNvPr id="5" name="Textfeld 4"/>
          <p:cNvSpPr txBox="1"/>
          <p:nvPr/>
        </p:nvSpPr>
        <p:spPr>
          <a:xfrm>
            <a:off x="6695880" y="3453426"/>
            <a:ext cx="2383643" cy="1200329"/>
          </a:xfrm>
          <a:prstGeom prst="rect">
            <a:avLst/>
          </a:prstGeom>
          <a:noFill/>
          <a:ln>
            <a:solidFill>
              <a:schemeClr val="tx1"/>
            </a:solidFill>
          </a:ln>
        </p:spPr>
        <p:txBody>
          <a:bodyPr wrap="square" rtlCol="0">
            <a:spAutoFit/>
          </a:bodyPr>
          <a:lstStyle/>
          <a:p>
            <a:r>
              <a:rPr lang="de-DE" dirty="0" err="1" smtClean="0"/>
              <a:t>epoch</a:t>
            </a:r>
            <a:r>
              <a:rPr lang="de-DE" dirty="0" smtClean="0"/>
              <a:t> 96-100 (</a:t>
            </a:r>
            <a:r>
              <a:rPr lang="de-DE" dirty="0" err="1" smtClean="0"/>
              <a:t>without</a:t>
            </a:r>
            <a:r>
              <a:rPr lang="de-DE" dirty="0" smtClean="0"/>
              <a:t> </a:t>
            </a:r>
          </a:p>
          <a:p>
            <a:r>
              <a:rPr lang="de-DE" dirty="0" err="1" smtClean="0"/>
              <a:t>early</a:t>
            </a:r>
            <a:r>
              <a:rPr lang="de-DE" dirty="0" smtClean="0"/>
              <a:t> </a:t>
            </a:r>
            <a:r>
              <a:rPr lang="de-DE" dirty="0" err="1" smtClean="0"/>
              <a:t>stopping</a:t>
            </a:r>
            <a:r>
              <a:rPr lang="de-DE" dirty="0" smtClean="0"/>
              <a:t>) </a:t>
            </a:r>
            <a:r>
              <a:rPr lang="de-DE" dirty="0" err="1" smtClean="0"/>
              <a:t>and</a:t>
            </a:r>
            <a:r>
              <a:rPr lang="de-DE" dirty="0" smtClean="0"/>
              <a:t> </a:t>
            </a:r>
            <a:r>
              <a:rPr lang="de-DE" dirty="0" err="1" smtClean="0"/>
              <a:t>test</a:t>
            </a:r>
            <a:r>
              <a:rPr lang="de-DE" dirty="0" smtClean="0"/>
              <a:t> </a:t>
            </a:r>
            <a:r>
              <a:rPr lang="de-DE" dirty="0" err="1" smtClean="0"/>
              <a:t>of</a:t>
            </a:r>
            <a:r>
              <a:rPr lang="de-DE" dirty="0" smtClean="0"/>
              <a:t> </a:t>
            </a:r>
            <a:r>
              <a:rPr lang="de-DE" dirty="0" err="1" smtClean="0"/>
              <a:t>the</a:t>
            </a:r>
            <a:r>
              <a:rPr lang="de-DE" dirty="0" smtClean="0"/>
              <a:t> </a:t>
            </a:r>
            <a:r>
              <a:rPr lang="de-DE" dirty="0" err="1" smtClean="0"/>
              <a:t>model</a:t>
            </a:r>
            <a:r>
              <a:rPr lang="de-DE" dirty="0" smtClean="0"/>
              <a:t> at </a:t>
            </a:r>
            <a:r>
              <a:rPr lang="de-DE" dirty="0" err="1" smtClean="0"/>
              <a:t>the</a:t>
            </a:r>
            <a:r>
              <a:rPr lang="de-DE" dirty="0" smtClean="0"/>
              <a:t> end </a:t>
            </a:r>
            <a:r>
              <a:rPr lang="de-DE" dirty="0" err="1" smtClean="0"/>
              <a:t>of</a:t>
            </a:r>
            <a:r>
              <a:rPr lang="de-DE" dirty="0" smtClean="0"/>
              <a:t> </a:t>
            </a:r>
            <a:r>
              <a:rPr lang="de-DE" dirty="0" err="1" smtClean="0"/>
              <a:t>the</a:t>
            </a:r>
            <a:r>
              <a:rPr lang="de-DE" dirty="0" smtClean="0"/>
              <a:t> </a:t>
            </a:r>
            <a:r>
              <a:rPr lang="de-DE" dirty="0" err="1" smtClean="0"/>
              <a:t>training</a:t>
            </a:r>
            <a:endParaRPr lang="de-DE" dirty="0"/>
          </a:p>
        </p:txBody>
      </p:sp>
      <p:sp>
        <p:nvSpPr>
          <p:cNvPr id="7" name="Rechteck 6"/>
          <p:cNvSpPr/>
          <p:nvPr/>
        </p:nvSpPr>
        <p:spPr>
          <a:xfrm>
            <a:off x="283580" y="6441831"/>
            <a:ext cx="3713989" cy="2483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69897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21534" y="133109"/>
            <a:ext cx="8900932" cy="523220"/>
          </a:xfrm>
          <a:prstGeom prst="rect">
            <a:avLst/>
          </a:prstGeom>
          <a:noFill/>
        </p:spPr>
        <p:txBody>
          <a:bodyPr wrap="square" rtlCol="0">
            <a:spAutoFit/>
          </a:bodyPr>
          <a:lstStyle/>
          <a:p>
            <a:pPr algn="ctr"/>
            <a:r>
              <a:rPr lang="en-US" sz="2800" dirty="0" smtClean="0"/>
              <a:t>Preliminary testing</a:t>
            </a:r>
            <a:endParaRPr lang="en-US" sz="2800" dirty="0"/>
          </a:p>
        </p:txBody>
      </p:sp>
      <p:sp>
        <p:nvSpPr>
          <p:cNvPr id="3" name="Textfeld 2"/>
          <p:cNvSpPr txBox="1"/>
          <p:nvPr/>
        </p:nvSpPr>
        <p:spPr>
          <a:xfrm>
            <a:off x="283580" y="659759"/>
            <a:ext cx="8628926" cy="4524315"/>
          </a:xfrm>
          <a:prstGeom prst="rect">
            <a:avLst/>
          </a:prstGeom>
          <a:noFill/>
        </p:spPr>
        <p:txBody>
          <a:bodyPr wrap="square" rtlCol="0">
            <a:spAutoFit/>
          </a:bodyPr>
          <a:lstStyle/>
          <a:p>
            <a:pPr marL="179388" indent="-179388">
              <a:buFont typeface="Arial" panose="020B0604020202020204" pitchFamily="34" charset="0"/>
              <a:buChar char="•"/>
            </a:pPr>
            <a:r>
              <a:rPr lang="en-US" dirty="0" smtClean="0"/>
              <a:t>Results dependent on seed (random validation and test split)</a:t>
            </a:r>
          </a:p>
          <a:p>
            <a:pPr marL="179388" indent="-179388">
              <a:buFont typeface="Arial" panose="020B0604020202020204" pitchFamily="34" charset="0"/>
              <a:buChar char="•"/>
            </a:pPr>
            <a:r>
              <a:rPr lang="en-US" dirty="0" smtClean="0"/>
              <a:t>For testing the network only one dish of one CLN7 patient and one dish of one healthy person were used so far</a:t>
            </a:r>
          </a:p>
          <a:p>
            <a:pPr marL="179388" indent="-179388">
              <a:buFont typeface="Arial" panose="020B0604020202020204" pitchFamily="34" charset="0"/>
              <a:buChar char="•"/>
            </a:pPr>
            <a:r>
              <a:rPr lang="en-US" dirty="0" smtClean="0"/>
              <a:t>Pictures were done using the stitching function of the microscope</a:t>
            </a:r>
          </a:p>
          <a:p>
            <a:pPr marL="179388" indent="-179388">
              <a:buFont typeface="Arial" panose="020B0604020202020204" pitchFamily="34" charset="0"/>
              <a:buChar char="•"/>
            </a:pPr>
            <a:r>
              <a:rPr lang="en-US" dirty="0" smtClean="0"/>
              <a:t>Pictures were excluded when:</a:t>
            </a:r>
            <a:br>
              <a:rPr lang="en-US" dirty="0" smtClean="0"/>
            </a:br>
            <a:r>
              <a:rPr lang="en-US" dirty="0" smtClean="0"/>
              <a:t>- dirt or dead cells were present</a:t>
            </a:r>
            <a:br>
              <a:rPr lang="en-US" dirty="0" smtClean="0"/>
            </a:br>
            <a:r>
              <a:rPr lang="en-US" dirty="0" smtClean="0"/>
              <a:t>- no or only a few cells were on the image</a:t>
            </a:r>
          </a:p>
          <a:p>
            <a:pPr marL="179388" indent="-179388">
              <a:buFont typeface="Arial" panose="020B0604020202020204" pitchFamily="34" charset="0"/>
              <a:buChar char="•"/>
            </a:pPr>
            <a:r>
              <a:rPr lang="en-US" dirty="0" smtClean="0"/>
              <a:t>Pictures were excluded to get about the same cell density (not in future experiments)</a:t>
            </a:r>
          </a:p>
          <a:p>
            <a:pPr marL="179388" indent="-179388">
              <a:buFont typeface="Arial" panose="020B0604020202020204" pitchFamily="34" charset="0"/>
              <a:buChar char="•"/>
            </a:pPr>
            <a:r>
              <a:rPr lang="en-US" dirty="0" smtClean="0"/>
              <a:t>Tests:</a:t>
            </a:r>
            <a:br>
              <a:rPr lang="en-US" dirty="0" smtClean="0"/>
            </a:br>
            <a:r>
              <a:rPr lang="en-US" dirty="0" smtClean="0"/>
              <a:t>- </a:t>
            </a:r>
            <a:r>
              <a:rPr lang="en-US" dirty="0" err="1" smtClean="0"/>
              <a:t>wt</a:t>
            </a:r>
            <a:r>
              <a:rPr lang="en-US" dirty="0" smtClean="0"/>
              <a:t> vs. </a:t>
            </a:r>
            <a:r>
              <a:rPr lang="en-US" dirty="0" err="1" smtClean="0"/>
              <a:t>ko</a:t>
            </a:r>
            <a:r>
              <a:rPr lang="en-US" dirty="0" smtClean="0"/>
              <a:t> (300 images each: 420 training, 60 validation, 120 testing)</a:t>
            </a:r>
            <a:r>
              <a:rPr lang="en-US" dirty="0"/>
              <a:t/>
            </a:r>
            <a:br>
              <a:rPr lang="en-US" dirty="0"/>
            </a:br>
            <a:r>
              <a:rPr lang="en-US" dirty="0" smtClean="0"/>
              <a:t>- </a:t>
            </a:r>
            <a:r>
              <a:rPr lang="en-US" dirty="0" err="1" smtClean="0"/>
              <a:t>wt</a:t>
            </a:r>
            <a:r>
              <a:rPr lang="en-US" dirty="0" smtClean="0"/>
              <a:t> vs. </a:t>
            </a:r>
            <a:r>
              <a:rPr lang="en-US" dirty="0" err="1" smtClean="0"/>
              <a:t>wt</a:t>
            </a:r>
            <a:r>
              <a:rPr lang="en-US" dirty="0" smtClean="0"/>
              <a:t> (200 images each: 280 training, 40 validation, 80 testing)</a:t>
            </a:r>
            <a:br>
              <a:rPr lang="en-US" dirty="0" smtClean="0"/>
            </a:br>
            <a:r>
              <a:rPr lang="en-US" dirty="0" smtClean="0"/>
              <a:t>- </a:t>
            </a:r>
            <a:r>
              <a:rPr lang="en-US" dirty="0" err="1" smtClean="0"/>
              <a:t>ko</a:t>
            </a:r>
            <a:r>
              <a:rPr lang="en-US" dirty="0" smtClean="0"/>
              <a:t> vs. </a:t>
            </a:r>
            <a:r>
              <a:rPr lang="en-US" dirty="0" err="1" smtClean="0"/>
              <a:t>ko</a:t>
            </a:r>
            <a:r>
              <a:rPr lang="en-US" dirty="0" smtClean="0"/>
              <a:t> (200 images each</a:t>
            </a:r>
            <a:r>
              <a:rPr lang="en-US" dirty="0"/>
              <a:t> : 280 training, 40 validation, 80 testing</a:t>
            </a:r>
            <a:r>
              <a:rPr lang="en-US" dirty="0" smtClean="0"/>
              <a:t>)</a:t>
            </a:r>
          </a:p>
          <a:p>
            <a:pPr marL="179388" indent="-179388">
              <a:buFont typeface="Arial" panose="020B0604020202020204" pitchFamily="34" charset="0"/>
              <a:buChar char="•"/>
            </a:pPr>
            <a:r>
              <a:rPr lang="en-US" dirty="0" smtClean="0"/>
              <a:t>Every second picture was taken for separating wt1 vs. wt2 and ko1 vs. ko2 to avoid local differences in the cell density (not the first and the second half of the images as they are all from one side of the slide)</a:t>
            </a:r>
          </a:p>
          <a:p>
            <a:pPr marL="179388" indent="-179388">
              <a:buFont typeface="Arial" panose="020B0604020202020204" pitchFamily="34" charset="0"/>
              <a:buChar char="•"/>
            </a:pPr>
            <a:r>
              <a:rPr lang="en-US" dirty="0" smtClean="0"/>
              <a:t>No early stopping! 100 epochs</a:t>
            </a:r>
          </a:p>
        </p:txBody>
      </p:sp>
      <p:pic>
        <p:nvPicPr>
          <p:cNvPr id="6" name="Grafik 5"/>
          <p:cNvPicPr>
            <a:picLocks noChangeAspect="1"/>
          </p:cNvPicPr>
          <p:nvPr/>
        </p:nvPicPr>
        <p:blipFill>
          <a:blip r:embed="rId2"/>
          <a:stretch>
            <a:fillRect/>
          </a:stretch>
        </p:blipFill>
        <p:spPr>
          <a:xfrm>
            <a:off x="416688" y="5323765"/>
            <a:ext cx="2664081" cy="812667"/>
          </a:xfrm>
          <a:prstGeom prst="rect">
            <a:avLst/>
          </a:prstGeom>
        </p:spPr>
      </p:pic>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2815" y="5325306"/>
            <a:ext cx="2683423" cy="811126"/>
          </a:xfrm>
          <a:prstGeom prst="rect">
            <a:avLst/>
          </a:prstGeom>
        </p:spPr>
      </p:pic>
    </p:spTree>
    <p:extLst>
      <p:ext uri="{BB962C8B-B14F-4D97-AF65-F5344CB8AC3E}">
        <p14:creationId xmlns:p14="http://schemas.microsoft.com/office/powerpoint/2010/main" val="2077784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21534" y="133109"/>
            <a:ext cx="8900932" cy="523220"/>
          </a:xfrm>
          <a:prstGeom prst="rect">
            <a:avLst/>
          </a:prstGeom>
          <a:noFill/>
        </p:spPr>
        <p:txBody>
          <a:bodyPr wrap="square" rtlCol="0">
            <a:spAutoFit/>
          </a:bodyPr>
          <a:lstStyle/>
          <a:p>
            <a:pPr algn="ctr"/>
            <a:r>
              <a:rPr lang="en-US" sz="2800" dirty="0" smtClean="0"/>
              <a:t>WT vs. KO</a:t>
            </a:r>
            <a:endParaRPr lang="en-US" sz="2800" dirty="0"/>
          </a:p>
        </p:txBody>
      </p:sp>
      <p:pic>
        <p:nvPicPr>
          <p:cNvPr id="8" name="Grafik 7"/>
          <p:cNvPicPr>
            <a:picLocks noChangeAspect="1"/>
          </p:cNvPicPr>
          <p:nvPr/>
        </p:nvPicPr>
        <p:blipFill rotWithShape="1">
          <a:blip r:embed="rId2">
            <a:extLst>
              <a:ext uri="{28A0092B-C50C-407E-A947-70E740481C1C}">
                <a14:useLocalDpi xmlns:a14="http://schemas.microsoft.com/office/drawing/2010/main" val="0"/>
              </a:ext>
            </a:extLst>
          </a:blip>
          <a:srcRect l="9241" t="7151" r="9493" b="5887"/>
          <a:stretch/>
        </p:blipFill>
        <p:spPr>
          <a:xfrm>
            <a:off x="781280" y="653426"/>
            <a:ext cx="3715489" cy="1987955"/>
          </a:xfrm>
          <a:prstGeom prst="rect">
            <a:avLst/>
          </a:prstGeom>
        </p:spPr>
      </p:pic>
      <p:pic>
        <p:nvPicPr>
          <p:cNvPr id="9" name="Grafik 8"/>
          <p:cNvPicPr>
            <a:picLocks noChangeAspect="1"/>
          </p:cNvPicPr>
          <p:nvPr/>
        </p:nvPicPr>
        <p:blipFill rotWithShape="1">
          <a:blip r:embed="rId3">
            <a:extLst>
              <a:ext uri="{28A0092B-C50C-407E-A947-70E740481C1C}">
                <a14:useLocalDpi xmlns:a14="http://schemas.microsoft.com/office/drawing/2010/main" val="0"/>
              </a:ext>
            </a:extLst>
          </a:blip>
          <a:srcRect l="9177" t="6899" r="9494" b="5633"/>
          <a:stretch/>
        </p:blipFill>
        <p:spPr>
          <a:xfrm>
            <a:off x="781280" y="2709656"/>
            <a:ext cx="3718369" cy="1999523"/>
          </a:xfrm>
          <a:prstGeom prst="rect">
            <a:avLst/>
          </a:prstGeom>
        </p:spPr>
      </p:pic>
      <p:pic>
        <p:nvPicPr>
          <p:cNvPr id="10" name="Grafik 9"/>
          <p:cNvPicPr>
            <a:picLocks noChangeAspect="1"/>
          </p:cNvPicPr>
          <p:nvPr/>
        </p:nvPicPr>
        <p:blipFill rotWithShape="1">
          <a:blip r:embed="rId4">
            <a:extLst>
              <a:ext uri="{28A0092B-C50C-407E-A947-70E740481C1C}">
                <a14:useLocalDpi xmlns:a14="http://schemas.microsoft.com/office/drawing/2010/main" val="0"/>
              </a:ext>
            </a:extLst>
          </a:blip>
          <a:srcRect l="9114" t="7532" r="9557" b="6013"/>
          <a:stretch/>
        </p:blipFill>
        <p:spPr>
          <a:xfrm>
            <a:off x="781280" y="4786141"/>
            <a:ext cx="3718369" cy="1976365"/>
          </a:xfrm>
          <a:prstGeom prst="rect">
            <a:avLst/>
          </a:prstGeom>
        </p:spPr>
      </p:pic>
      <p:pic>
        <p:nvPicPr>
          <p:cNvPr id="11" name="Grafik 10"/>
          <p:cNvPicPr>
            <a:picLocks noChangeAspect="1"/>
          </p:cNvPicPr>
          <p:nvPr/>
        </p:nvPicPr>
        <p:blipFill rotWithShape="1">
          <a:blip r:embed="rId5">
            <a:extLst>
              <a:ext uri="{28A0092B-C50C-407E-A947-70E740481C1C}">
                <a14:useLocalDpi xmlns:a14="http://schemas.microsoft.com/office/drawing/2010/main" val="0"/>
              </a:ext>
            </a:extLst>
          </a:blip>
          <a:srcRect l="9051" t="7279" r="9431" b="5886"/>
          <a:stretch/>
        </p:blipFill>
        <p:spPr>
          <a:xfrm>
            <a:off x="5353273" y="656329"/>
            <a:ext cx="3727011" cy="1985052"/>
          </a:xfrm>
          <a:prstGeom prst="rect">
            <a:avLst/>
          </a:prstGeom>
        </p:spPr>
      </p:pic>
      <p:pic>
        <p:nvPicPr>
          <p:cNvPr id="12" name="Grafik 11"/>
          <p:cNvPicPr>
            <a:picLocks noChangeAspect="1"/>
          </p:cNvPicPr>
          <p:nvPr/>
        </p:nvPicPr>
        <p:blipFill rotWithShape="1">
          <a:blip r:embed="rId6">
            <a:extLst>
              <a:ext uri="{28A0092B-C50C-407E-A947-70E740481C1C}">
                <a14:useLocalDpi xmlns:a14="http://schemas.microsoft.com/office/drawing/2010/main" val="0"/>
              </a:ext>
            </a:extLst>
          </a:blip>
          <a:srcRect l="9051" t="7152" r="9431" b="6013"/>
          <a:stretch/>
        </p:blipFill>
        <p:spPr>
          <a:xfrm>
            <a:off x="5341751" y="2724127"/>
            <a:ext cx="3727011" cy="1985052"/>
          </a:xfrm>
          <a:prstGeom prst="rect">
            <a:avLst/>
          </a:prstGeom>
        </p:spPr>
      </p:pic>
      <p:sp>
        <p:nvSpPr>
          <p:cNvPr id="13" name="Textfeld 12"/>
          <p:cNvSpPr txBox="1"/>
          <p:nvPr/>
        </p:nvSpPr>
        <p:spPr>
          <a:xfrm>
            <a:off x="0" y="676574"/>
            <a:ext cx="843501" cy="523220"/>
          </a:xfrm>
          <a:prstGeom prst="rect">
            <a:avLst/>
          </a:prstGeom>
          <a:noFill/>
        </p:spPr>
        <p:txBody>
          <a:bodyPr wrap="none" rtlCol="0">
            <a:spAutoFit/>
          </a:bodyPr>
          <a:lstStyle/>
          <a:p>
            <a:r>
              <a:rPr lang="de-DE" sz="1400" dirty="0" err="1" smtClean="0"/>
              <a:t>seed</a:t>
            </a:r>
            <a:r>
              <a:rPr lang="de-DE" sz="1400" dirty="0" smtClean="0"/>
              <a:t> 222</a:t>
            </a:r>
          </a:p>
          <a:p>
            <a:r>
              <a:rPr lang="de-DE" sz="1400" dirty="0" err="1" smtClean="0"/>
              <a:t>acc</a:t>
            </a:r>
            <a:r>
              <a:rPr lang="de-DE" sz="1400" dirty="0" smtClean="0"/>
              <a:t>: 96%</a:t>
            </a:r>
            <a:endParaRPr lang="de-DE" sz="1400" dirty="0"/>
          </a:p>
        </p:txBody>
      </p:sp>
      <p:sp>
        <p:nvSpPr>
          <p:cNvPr id="14" name="Textfeld 13"/>
          <p:cNvSpPr txBox="1"/>
          <p:nvPr/>
        </p:nvSpPr>
        <p:spPr>
          <a:xfrm>
            <a:off x="-1" y="2751347"/>
            <a:ext cx="843501" cy="523220"/>
          </a:xfrm>
          <a:prstGeom prst="rect">
            <a:avLst/>
          </a:prstGeom>
          <a:noFill/>
        </p:spPr>
        <p:txBody>
          <a:bodyPr wrap="none" rtlCol="0">
            <a:spAutoFit/>
          </a:bodyPr>
          <a:lstStyle/>
          <a:p>
            <a:r>
              <a:rPr lang="de-DE" sz="1400" dirty="0" err="1" smtClean="0"/>
              <a:t>seed</a:t>
            </a:r>
            <a:r>
              <a:rPr lang="de-DE" sz="1400" dirty="0" smtClean="0"/>
              <a:t> 333</a:t>
            </a:r>
          </a:p>
          <a:p>
            <a:r>
              <a:rPr lang="de-DE" sz="1400" dirty="0" err="1" smtClean="0"/>
              <a:t>acc</a:t>
            </a:r>
            <a:r>
              <a:rPr lang="de-DE" sz="1400" dirty="0" smtClean="0"/>
              <a:t>: 96%</a:t>
            </a:r>
            <a:endParaRPr lang="de-DE" sz="1400" dirty="0"/>
          </a:p>
        </p:txBody>
      </p:sp>
      <p:sp>
        <p:nvSpPr>
          <p:cNvPr id="15" name="Textfeld 14"/>
          <p:cNvSpPr txBox="1"/>
          <p:nvPr/>
        </p:nvSpPr>
        <p:spPr>
          <a:xfrm>
            <a:off x="-2" y="4808759"/>
            <a:ext cx="843501" cy="523220"/>
          </a:xfrm>
          <a:prstGeom prst="rect">
            <a:avLst/>
          </a:prstGeom>
          <a:noFill/>
        </p:spPr>
        <p:txBody>
          <a:bodyPr wrap="none" rtlCol="0">
            <a:spAutoFit/>
          </a:bodyPr>
          <a:lstStyle/>
          <a:p>
            <a:r>
              <a:rPr lang="de-DE" sz="1400" dirty="0" err="1" smtClean="0"/>
              <a:t>seed</a:t>
            </a:r>
            <a:r>
              <a:rPr lang="de-DE" sz="1400" dirty="0" smtClean="0"/>
              <a:t> 111</a:t>
            </a:r>
          </a:p>
          <a:p>
            <a:r>
              <a:rPr lang="de-DE" sz="1400" dirty="0" err="1" smtClean="0"/>
              <a:t>acc</a:t>
            </a:r>
            <a:r>
              <a:rPr lang="de-DE" sz="1400" dirty="0" smtClean="0"/>
              <a:t>: 97%</a:t>
            </a:r>
            <a:endParaRPr lang="de-DE" sz="1400" dirty="0"/>
          </a:p>
        </p:txBody>
      </p:sp>
      <p:sp>
        <p:nvSpPr>
          <p:cNvPr id="16" name="Textfeld 15"/>
          <p:cNvSpPr txBox="1"/>
          <p:nvPr/>
        </p:nvSpPr>
        <p:spPr>
          <a:xfrm>
            <a:off x="4546673" y="676574"/>
            <a:ext cx="843501" cy="523220"/>
          </a:xfrm>
          <a:prstGeom prst="rect">
            <a:avLst/>
          </a:prstGeom>
          <a:noFill/>
        </p:spPr>
        <p:txBody>
          <a:bodyPr wrap="none" rtlCol="0">
            <a:spAutoFit/>
          </a:bodyPr>
          <a:lstStyle/>
          <a:p>
            <a:r>
              <a:rPr lang="de-DE" sz="1400" dirty="0" err="1" smtClean="0"/>
              <a:t>seed</a:t>
            </a:r>
            <a:r>
              <a:rPr lang="de-DE" sz="1400" dirty="0" smtClean="0"/>
              <a:t> 444</a:t>
            </a:r>
          </a:p>
          <a:p>
            <a:r>
              <a:rPr lang="de-DE" sz="1400" dirty="0" err="1" smtClean="0"/>
              <a:t>acc</a:t>
            </a:r>
            <a:r>
              <a:rPr lang="de-DE" sz="1400" dirty="0" smtClean="0"/>
              <a:t>: 97%</a:t>
            </a:r>
            <a:endParaRPr lang="de-DE" sz="1400" dirty="0"/>
          </a:p>
        </p:txBody>
      </p:sp>
      <p:sp>
        <p:nvSpPr>
          <p:cNvPr id="17" name="Textfeld 16"/>
          <p:cNvSpPr txBox="1"/>
          <p:nvPr/>
        </p:nvSpPr>
        <p:spPr>
          <a:xfrm>
            <a:off x="4529311" y="2751347"/>
            <a:ext cx="912429" cy="523220"/>
          </a:xfrm>
          <a:prstGeom prst="rect">
            <a:avLst/>
          </a:prstGeom>
          <a:noFill/>
        </p:spPr>
        <p:txBody>
          <a:bodyPr wrap="none" rtlCol="0">
            <a:spAutoFit/>
          </a:bodyPr>
          <a:lstStyle/>
          <a:p>
            <a:r>
              <a:rPr lang="de-DE" sz="1400" dirty="0" err="1" smtClean="0"/>
              <a:t>seed</a:t>
            </a:r>
            <a:r>
              <a:rPr lang="de-DE" sz="1400" dirty="0" smtClean="0"/>
              <a:t> 123</a:t>
            </a:r>
          </a:p>
          <a:p>
            <a:r>
              <a:rPr lang="de-DE" sz="1400" dirty="0" err="1" smtClean="0"/>
              <a:t>acc</a:t>
            </a:r>
            <a:r>
              <a:rPr lang="de-DE" sz="1400" dirty="0" smtClean="0"/>
              <a:t>: 100%</a:t>
            </a:r>
            <a:endParaRPr lang="de-DE" sz="1400" dirty="0"/>
          </a:p>
        </p:txBody>
      </p:sp>
      <p:sp>
        <p:nvSpPr>
          <p:cNvPr id="21" name="Textfeld 20"/>
          <p:cNvSpPr txBox="1"/>
          <p:nvPr/>
        </p:nvSpPr>
        <p:spPr>
          <a:xfrm>
            <a:off x="5492189" y="5943078"/>
            <a:ext cx="3530277" cy="738664"/>
          </a:xfrm>
          <a:prstGeom prst="rect">
            <a:avLst/>
          </a:prstGeom>
          <a:noFill/>
          <a:ln>
            <a:solidFill>
              <a:schemeClr val="tx1"/>
            </a:solidFill>
          </a:ln>
        </p:spPr>
        <p:txBody>
          <a:bodyPr wrap="square" rtlCol="0">
            <a:spAutoFit/>
          </a:bodyPr>
          <a:lstStyle/>
          <a:p>
            <a:r>
              <a:rPr lang="en-US" sz="1400" dirty="0" smtClean="0"/>
              <a:t>Experiments were performed without early stopping and without learning rate scheduler with a constant </a:t>
            </a:r>
            <a:r>
              <a:rPr lang="en-US" sz="1400" dirty="0" err="1" smtClean="0"/>
              <a:t>lr</a:t>
            </a:r>
            <a:r>
              <a:rPr lang="en-US" sz="1400" dirty="0" smtClean="0"/>
              <a:t> of 0.00001</a:t>
            </a:r>
            <a:endParaRPr lang="en-US" sz="1400" dirty="0"/>
          </a:p>
        </p:txBody>
      </p:sp>
    </p:spTree>
    <p:extLst>
      <p:ext uri="{BB962C8B-B14F-4D97-AF65-F5344CB8AC3E}">
        <p14:creationId xmlns:p14="http://schemas.microsoft.com/office/powerpoint/2010/main" val="356468166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778</Words>
  <Application>Microsoft Office PowerPoint</Application>
  <PresentationFormat>Bildschirmpräsentation (4:3)</PresentationFormat>
  <Paragraphs>95</Paragraphs>
  <Slides>11</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11</vt:i4>
      </vt:variant>
    </vt:vector>
  </HeadingPairs>
  <TitlesOfParts>
    <vt:vector size="16" baseType="lpstr">
      <vt:lpstr>Arial</vt:lpstr>
      <vt:lpstr>Calibri</vt:lpstr>
      <vt:lpstr>Calibri Light</vt:lpstr>
      <vt:lpstr>Times New Roman</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Universität Regensburg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LocalAdmin</dc:creator>
  <cp:lastModifiedBy>LocalAdmin</cp:lastModifiedBy>
  <cp:revision>33</cp:revision>
  <dcterms:created xsi:type="dcterms:W3CDTF">2023-09-13T09:32:56Z</dcterms:created>
  <dcterms:modified xsi:type="dcterms:W3CDTF">2023-09-13T14:40:42Z</dcterms:modified>
</cp:coreProperties>
</file>